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3"/>
  </p:notesMasterIdLst>
  <p:sldIdLst>
    <p:sldId id="306" r:id="rId2"/>
    <p:sldId id="261" r:id="rId3"/>
    <p:sldId id="305" r:id="rId4"/>
    <p:sldId id="265" r:id="rId5"/>
    <p:sldId id="270" r:id="rId6"/>
    <p:sldId id="278" r:id="rId7"/>
    <p:sldId id="283" r:id="rId8"/>
    <p:sldId id="288" r:id="rId9"/>
    <p:sldId id="293" r:id="rId10"/>
    <p:sldId id="298" r:id="rId11"/>
    <p:sldId id="30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23A4B-F721-481F-9BED-A6B130854DB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CFD3D-F6D4-4924-A33F-F1426B96E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34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0CFD3D-F6D4-4924-A33F-F1426B96E2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6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72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19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298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89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5262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11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8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043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18088-C083-8A27-66C0-F2AF4B11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03E2B3-EAAB-DC13-0A4B-C2DA7F8801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41BCD2-2000-E9DF-8205-F15C03F6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E1A1-A652-4AA8-BAAE-4F38139EDDF5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B9BF78-A17E-0F72-977D-32A36DDB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F7E316-70E2-670B-0373-8E5898495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7449-22D7-4810-8A78-89FEB200D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8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9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54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17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16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02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78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73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35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B65F-5A6F-4C0A-9AF9-67BDDF26192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22903D-3B23-44CC-87D2-7C145A214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78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E10C22-247B-57CE-3786-B6EA3B4BA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4187" y="1307254"/>
            <a:ext cx="7766936" cy="1646302"/>
          </a:xfrm>
        </p:spPr>
        <p:txBody>
          <a:bodyPr/>
          <a:lstStyle/>
          <a:p>
            <a:r>
              <a:rPr kumimoji="1" lang="ja-JP" altLang="en-US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地域コミュニケーションのための</a:t>
            </a:r>
            <a:r>
              <a:rPr lang="ja-JP" altLang="en-US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ＨＰ</a:t>
            </a:r>
            <a:r>
              <a:rPr kumimoji="1" lang="ja-JP" altLang="en-US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作り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532E82-B740-CA5B-EB9E-A6F9645E6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77" y="2953556"/>
            <a:ext cx="7766936" cy="1096899"/>
          </a:xfrm>
        </p:spPr>
        <p:txBody>
          <a:bodyPr>
            <a:normAutofit fontScale="55000" lnSpcReduction="20000"/>
          </a:bodyPr>
          <a:lstStyle/>
          <a:p>
            <a:endParaRPr kumimoji="1" lang="en-US" altLang="ja-JP" sz="4800" dirty="0"/>
          </a:p>
          <a:p>
            <a:r>
              <a:rPr kumimoji="1" lang="ja-JP" altLang="en-US" sz="7300" dirty="0">
                <a:solidFill>
                  <a:srgbClr val="002060"/>
                </a:solidFill>
              </a:rPr>
              <a:t>基本理念と手法について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7FD056A8-153B-3D1C-2929-C3B516849903}"/>
              </a:ext>
            </a:extLst>
          </p:cNvPr>
          <p:cNvSpPr txBox="1">
            <a:spLocks/>
          </p:cNvSpPr>
          <p:nvPr/>
        </p:nvSpPr>
        <p:spPr>
          <a:xfrm>
            <a:off x="3351107" y="-4607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800" dirty="0"/>
          </a:p>
          <a:p>
            <a:r>
              <a:rPr lang="ja-JP" altLang="en-US" sz="3100" dirty="0"/>
              <a:t>令和７年４月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3E62E721-98FF-2E5D-55F5-C3F0D3E19EBC}"/>
              </a:ext>
            </a:extLst>
          </p:cNvPr>
          <p:cNvSpPr txBox="1">
            <a:spLocks/>
          </p:cNvSpPr>
          <p:nvPr/>
        </p:nvSpPr>
        <p:spPr>
          <a:xfrm>
            <a:off x="3008207" y="4855333"/>
            <a:ext cx="7766936" cy="1915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i="1" dirty="0">
                <a:solidFill>
                  <a:srgbClr val="002060"/>
                </a:solidFill>
              </a:rPr>
              <a:t>ICT</a:t>
            </a:r>
            <a:r>
              <a:rPr lang="ja-JP" altLang="en-US" sz="3600" i="1" dirty="0">
                <a:solidFill>
                  <a:srgbClr val="002060"/>
                </a:solidFill>
              </a:rPr>
              <a:t>化推進委員会</a:t>
            </a:r>
            <a:endParaRPr lang="en-US" altLang="ja-JP" sz="3600" i="1" dirty="0">
              <a:solidFill>
                <a:srgbClr val="002060"/>
              </a:solidFill>
            </a:endParaRPr>
          </a:p>
          <a:p>
            <a:r>
              <a:rPr lang="en-US" altLang="ja-JP" sz="3600" i="1" dirty="0">
                <a:solidFill>
                  <a:srgbClr val="002060"/>
                </a:solidFill>
              </a:rPr>
              <a:t>HP</a:t>
            </a:r>
            <a:r>
              <a:rPr lang="ja-JP" altLang="en-US" sz="3600" i="1" dirty="0">
                <a:solidFill>
                  <a:srgbClr val="002060"/>
                </a:solidFill>
              </a:rPr>
              <a:t>サポートグループ</a:t>
            </a:r>
          </a:p>
        </p:txBody>
      </p:sp>
    </p:spTree>
    <p:extLst>
      <p:ext uri="{BB962C8B-B14F-4D97-AF65-F5344CB8AC3E}">
        <p14:creationId xmlns:p14="http://schemas.microsoft.com/office/powerpoint/2010/main" val="3620466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84045-6D08-C556-E4EE-A6815404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929706" cy="1320800"/>
          </a:xfrm>
        </p:spPr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9.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サイトのパフォーマンスと改善のための戦略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4395B3-0260-9471-9DEB-5EBF79F6FD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ウェブサイトのパフォーマンス向上と改善のための戦略を立案する。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ページの読み込み速度を最適化する技術手段を探る。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レスポンシブデザインによるユーザー体験の向上を図る。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ウェブサイトの構成とコンテンツの最適化を行い、</a:t>
            </a:r>
            <a:r>
              <a:rPr lang="en-US" altLang="ja-JP" sz="2000" b="0" i="0" u="none" strike="noStrike" kern="100" baseline="0" dirty="0">
                <a:latin typeface="+mn-ea"/>
              </a:rPr>
              <a:t>SEO</a:t>
            </a:r>
            <a:r>
              <a:rPr lang="ja-JP" altLang="en-US" sz="2000" b="0" i="0" u="none" strike="noStrike" kern="100" baseline="0" dirty="0">
                <a:latin typeface="+mn-ea"/>
              </a:rPr>
              <a:t>効果を高める。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166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D6920-BCBE-2A94-E0FD-A4511630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10.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ウェブサイトの</a:t>
            </a:r>
            <a:r>
              <a:rPr lang="ja-JP" altLang="en-US" b="1" kern="1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知名度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の向上手法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5D8D5D-9712-B946-CFC8-A461DDA51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ローカル</a:t>
            </a:r>
            <a:r>
              <a:rPr lang="en-US" altLang="ja-JP" sz="2000" b="0" i="0" u="none" strike="noStrike" kern="100" baseline="0" dirty="0">
                <a:latin typeface="+mn-ea"/>
              </a:rPr>
              <a:t>SEO</a:t>
            </a:r>
            <a:r>
              <a:rPr lang="ja-JP" altLang="en-US" sz="2000" b="0" i="0" u="none" strike="noStrike" kern="100" baseline="0" dirty="0">
                <a:latin typeface="+mn-ea"/>
              </a:rPr>
              <a:t>とウェブサイトの知名度向上のための具体的な手法を検討する。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地域コミュニティサイトへの参加と相互リンクの活動。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en-US" altLang="ja-JP" sz="2000" b="0" i="0" u="none" strike="noStrike" kern="100" baseline="0" dirty="0">
                <a:latin typeface="+mn-ea"/>
              </a:rPr>
              <a:t>SNS</a:t>
            </a:r>
            <a:r>
              <a:rPr lang="ja-JP" altLang="en-US" sz="2000" b="0" i="0" u="none" strike="noStrike" kern="100" baseline="0" dirty="0">
                <a:latin typeface="+mn-ea"/>
              </a:rPr>
              <a:t>や</a:t>
            </a:r>
            <a:r>
              <a:rPr lang="en-US" altLang="ja-JP" sz="2000" b="0" i="0" u="none" strike="noStrike" kern="100" baseline="0" dirty="0">
                <a:latin typeface="+mn-ea"/>
              </a:rPr>
              <a:t>LINE</a:t>
            </a:r>
            <a:r>
              <a:rPr lang="ja-JP" altLang="en-US" sz="2000" b="0" i="0" u="none" strike="noStrike" kern="100" baseline="0" dirty="0">
                <a:latin typeface="+mn-ea"/>
              </a:rPr>
              <a:t>などとの連携を通じた宣伝や広報活動の実施。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4578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BC2F3-C7EC-06CC-7680-F37E1FF0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1. </a:t>
            </a:r>
            <a:r>
              <a:rPr lang="ja-JP" altLang="en-US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目的と目標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B236E6-9618-1531-DDEA-202A8EAD4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298" y="2160589"/>
            <a:ext cx="8596668" cy="3880773"/>
          </a:xfrm>
        </p:spPr>
        <p:txBody>
          <a:bodyPr/>
          <a:lstStyle/>
          <a:p>
            <a:r>
              <a:rPr lang="ja-JP" altLang="en-US" sz="2000" dirty="0"/>
              <a:t>地域のコミュニケーションサイトの</a:t>
            </a:r>
            <a:r>
              <a:rPr lang="en-US" altLang="ja-JP" sz="2000" dirty="0"/>
              <a:t>HP</a:t>
            </a:r>
            <a:r>
              <a:rPr lang="ja-JP" altLang="en-US" sz="2000" dirty="0"/>
              <a:t>の作成を目指す</a:t>
            </a:r>
            <a:endParaRPr lang="en-US" altLang="ja-JP" sz="2000" dirty="0"/>
          </a:p>
          <a:p>
            <a:r>
              <a:rPr lang="ja-JP" altLang="en-US" sz="2000" dirty="0"/>
              <a:t>地域住民同士のコミュニケーションを促進するためのウェブプラットフォームを提供する。</a:t>
            </a:r>
            <a:endParaRPr lang="en-US" altLang="ja-JP" sz="2000" dirty="0"/>
          </a:p>
          <a:p>
            <a:r>
              <a:rPr lang="ja-JP" altLang="en-US" sz="2000" dirty="0"/>
              <a:t>地域の情報共有や交流を円滑化する。</a:t>
            </a:r>
            <a:endParaRPr lang="en-US" altLang="ja-JP" sz="2000" dirty="0"/>
          </a:p>
          <a:p>
            <a:r>
              <a:rPr lang="ja-JP" altLang="en-US" sz="2000" dirty="0"/>
              <a:t>地域コミュニティの結束を強める</a:t>
            </a:r>
            <a:r>
              <a:rPr lang="ja-JP" altLang="en-US" dirty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9893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4743C-04F2-49F7-DF8F-F4DFC734D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5BD3F2-30EB-4285-0C06-C555EFD9A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2.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ターゲットユーザーの特定と理解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4D88DE-EDE7-7B25-53E8-05594C552D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ターゲットユーザーのプロファイルとニーズを明確に把握する。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地域住民の年齢層、職業、趣味、関心事などの特定。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地域で求められる情報やコミュニケーションの形態を理解する。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2107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A3966-2E09-3733-F306-670FE587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3.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デザインとユーザビリティの考慮事項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32BCE9-B342-BD80-8676-F60FDC2D68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ウェブサイトのデザインと使いやすさを最適化する。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シンプルで視覚的に魅力的なレイアウトを構築する。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ナビゲーションの明瞭さと利便性を考慮する。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モバイルフレンドリーなデザインを採用する。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232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EF7C2-F8EE-1281-A2AA-88C833EA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4.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必要な機能と機能の優先順位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15377-BE5C-A3B4-37B7-64CC939A6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ウェブサイトに必要な機能とその優先順位を設定する。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ユーザー登録・プロフィール管理機能の実装。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ユーザーのプライバシー保護に配慮した設計。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掲示板の準備。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ユーザー同士のコミュニケーションを支援する。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イベント情報や地域ニュースの掲載機能を優先的に実装。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新鮮な情報を提供することに焦点を当てる</a:t>
            </a:r>
            <a:r>
              <a:rPr lang="ja-JP" altLang="en-US" sz="2000" b="0" i="0" u="none" strike="noStrike" kern="100" baseline="0" dirty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6443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D031A-DA38-0962-CE54-5A46A49B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5.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コンテンツの作成と更新の手順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B91629-C6CD-60C9-407C-D02B16B5C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コンテンツの作成と更新の手順を確立する。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地域のイベント・活動情報を定期的に収集・更新する。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利用者からの投稿や提案を取り入れる仕組みを構築する。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ニュース記事やコラムの執筆・編集のプロセスを整備する。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713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D4702-4663-2D44-BA78-A6660AB5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6. </a:t>
            </a:r>
            <a:r>
              <a:rPr lang="ja-JP" altLang="en-US" b="1" kern="1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地域意識・地域愛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の促進方法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5AC392-655E-96D5-0389-818A2F02D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地域意識・地域愛を高める方法を探求する。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コミュニケーションサイト内でのイベントの開催。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ユーザー間での情報共有や意見交換の促進。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ユーザーフィードバックの収集と反映を行う仕組みの構築。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088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E898FA-70B2-B40F-0F6A-775D09790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18176" cy="1320800"/>
          </a:xfrm>
        </p:spPr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7.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プライバシーとセキュリティの保護対策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D35B0E-2FEA-9768-3659-D38F5235FC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ユーザーデータのプライバシーやウェブサイトのセキュリティを保護する対策を講じる。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en-US" altLang="ja-JP" sz="2000" b="0" i="0" u="none" strike="noStrike" kern="100" baseline="0" dirty="0">
                <a:latin typeface="+mn-ea"/>
              </a:rPr>
              <a:t>SSL</a:t>
            </a:r>
            <a:r>
              <a:rPr lang="ja-JP" altLang="en-US" sz="2000" b="0" i="0" u="none" strike="noStrike" kern="100" baseline="0" dirty="0">
                <a:latin typeface="+mn-ea"/>
              </a:rPr>
              <a:t>暗号化を通じたデータの安全な送受信を確保する。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個人情報の取り扱いについて、法的要件を遵守する方針を策定。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アクセス制御やパスワードの管理に関する方針を明確化する。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6517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EFF28-A718-687F-E882-CDD092D2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26736" cy="1320800"/>
          </a:xfrm>
        </p:spPr>
        <p:txBody>
          <a:bodyPr/>
          <a:lstStyle/>
          <a:p>
            <a:pPr marR="0" rtl="0"/>
            <a:r>
              <a:rPr lang="en-US" altLang="ja-JP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8. </a:t>
            </a:r>
            <a:r>
              <a:rPr lang="ja-JP" altLang="en-US" b="1" i="0" u="none" strike="noStrike" kern="100" baseline="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明朝" panose="02020609040205080304" pitchFamily="17" charset="-128"/>
              </a:rPr>
              <a:t>地域への関与とコミュニティ支援の方法</a:t>
            </a:r>
            <a:endParaRPr lang="ja-JP" altLang="en-US" b="1" i="0" u="none" strike="noStrike" kern="100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153D50-D38F-6E03-30C1-0815FEA11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b="0" i="0" u="none" strike="noStrike" kern="100" baseline="0" dirty="0">
                <a:latin typeface="+mn-ea"/>
              </a:rPr>
              <a:t>地域への関与と支援を行う方法を考える。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地域団体やイベント主催者との連携を強化する。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地域の問題や関心事に対する声を聞き、解決策を提案する。</a:t>
            </a:r>
            <a:endParaRPr lang="en-US" altLang="ja-JP" sz="2000" b="0" i="0" u="none" strike="noStrike" kern="100" baseline="0" dirty="0">
              <a:latin typeface="+mn-ea"/>
            </a:endParaRPr>
          </a:p>
          <a:p>
            <a:r>
              <a:rPr lang="ja-JP" altLang="en-US" sz="2000" b="0" i="0" u="none" strike="noStrike" kern="100" baseline="0" dirty="0">
                <a:latin typeface="+mn-ea"/>
              </a:rPr>
              <a:t>地域経済の活性化や地元事業者の支援に取り組む。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159270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988</TotalTime>
  <Words>588</Words>
  <Application>Microsoft Office PowerPoint</Application>
  <PresentationFormat>ワイド画面</PresentationFormat>
  <Paragraphs>59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BIZ UDP明朝 Medium</vt:lpstr>
      <vt:lpstr>BIZ UD明朝 Medium</vt:lpstr>
      <vt:lpstr>游ゴシック</vt:lpstr>
      <vt:lpstr>Arial</vt:lpstr>
      <vt:lpstr>Century</vt:lpstr>
      <vt:lpstr>Times New Roman</vt:lpstr>
      <vt:lpstr>Trebuchet MS</vt:lpstr>
      <vt:lpstr>Wingdings 3</vt:lpstr>
      <vt:lpstr>ファセット</vt:lpstr>
      <vt:lpstr>地域コミュニケーションのためのＨＰ作り</vt:lpstr>
      <vt:lpstr>1. 目的と目標</vt:lpstr>
      <vt:lpstr>2. ターゲットユーザーの特定と理解</vt:lpstr>
      <vt:lpstr>3. デザインとユーザビリティの考慮事項</vt:lpstr>
      <vt:lpstr>4. 必要な機能と機能の優先順位</vt:lpstr>
      <vt:lpstr>5. コンテンツの作成と更新の手順</vt:lpstr>
      <vt:lpstr>6. 地域意識・地域愛の促進方法</vt:lpstr>
      <vt:lpstr>7. プライバシーとセキュリティの保護対策</vt:lpstr>
      <vt:lpstr>8. 地域への関与とコミュニティ支援の方法</vt:lpstr>
      <vt:lpstr>9. サイトのパフォーマンスと改善のための戦略</vt:lpstr>
      <vt:lpstr>10. ウェブサイトの知名度の向上手法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茂樹 加藤</dc:creator>
  <cp:lastModifiedBy>茂樹 加藤</cp:lastModifiedBy>
  <cp:revision>2</cp:revision>
  <dcterms:created xsi:type="dcterms:W3CDTF">2024-10-23T08:44:23Z</dcterms:created>
  <dcterms:modified xsi:type="dcterms:W3CDTF">2025-04-01T07:38:50Z</dcterms:modified>
</cp:coreProperties>
</file>