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9"/>
  </p:notesMasterIdLst>
  <p:handoutMasterIdLst>
    <p:handoutMasterId r:id="rId10"/>
  </p:handoutMasterIdLst>
  <p:sldIdLst>
    <p:sldId id="268" r:id="rId2"/>
    <p:sldId id="257" r:id="rId3"/>
    <p:sldId id="264" r:id="rId4"/>
    <p:sldId id="265" r:id="rId5"/>
    <p:sldId id="269" r:id="rId6"/>
    <p:sldId id="270" r:id="rId7"/>
    <p:sldId id="271" r:id="rId8"/>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1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40" tIns="45720" rIns="91440" bIns="45720" rtlCol="0"/>
          <a:lstStyle>
            <a:lvl1pPr algn="r">
              <a:defRPr sz="1200"/>
            </a:lvl1pPr>
          </a:lstStyle>
          <a:p>
            <a:fld id="{E2EE0B21-FB49-4B17-8B67-1982F0B5BA3C}" type="datetimeFigureOut">
              <a:rPr kumimoji="1" lang="ja-JP" altLang="en-US" smtClean="0"/>
              <a:t>2022/8/9</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5"/>
            <a:ext cx="2949575" cy="498475"/>
          </a:xfrm>
          <a:prstGeom prst="rect">
            <a:avLst/>
          </a:prstGeom>
        </p:spPr>
        <p:txBody>
          <a:bodyPr vert="horz" lIns="91440" tIns="45720" rIns="91440" bIns="45720" rtlCol="0" anchor="b"/>
          <a:lstStyle>
            <a:lvl1pPr algn="r">
              <a:defRPr sz="1200"/>
            </a:lvl1pPr>
          </a:lstStyle>
          <a:p>
            <a:fld id="{B2C95757-BFD1-4FA2-8356-D26ABD051F2A}" type="slidenum">
              <a:rPr kumimoji="1" lang="ja-JP" altLang="en-US" smtClean="0"/>
              <a:t>‹#›</a:t>
            </a:fld>
            <a:endParaRPr kumimoji="1" lang="ja-JP" altLang="en-US"/>
          </a:p>
        </p:txBody>
      </p:sp>
    </p:spTree>
    <p:extLst>
      <p:ext uri="{BB962C8B-B14F-4D97-AF65-F5344CB8AC3E}">
        <p14:creationId xmlns:p14="http://schemas.microsoft.com/office/powerpoint/2010/main" val="17403547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9" y="2"/>
            <a:ext cx="2950765" cy="498358"/>
          </a:xfrm>
          <a:prstGeom prst="rect">
            <a:avLst/>
          </a:prstGeom>
        </p:spPr>
        <p:txBody>
          <a:bodyPr vert="horz" lIns="91440" tIns="45720" rIns="91440" bIns="45720" rtlCol="0"/>
          <a:lstStyle>
            <a:lvl1pPr algn="r">
              <a:defRPr sz="1200"/>
            </a:lvl1pPr>
          </a:lstStyle>
          <a:p>
            <a:fld id="{64D3A4C4-F429-4425-B687-FEACB84F8752}" type="datetimeFigureOut">
              <a:rPr kumimoji="1" lang="ja-JP" altLang="en-US" smtClean="0"/>
              <a:t>2022/8/9</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2" y="4784235"/>
            <a:ext cx="5445978" cy="39126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981"/>
            <a:ext cx="2949678" cy="4983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9" y="9440981"/>
            <a:ext cx="2950765" cy="498357"/>
          </a:xfrm>
          <a:prstGeom prst="rect">
            <a:avLst/>
          </a:prstGeom>
        </p:spPr>
        <p:txBody>
          <a:bodyPr vert="horz" lIns="91440" tIns="45720" rIns="91440" bIns="45720" rtlCol="0" anchor="b"/>
          <a:lstStyle>
            <a:lvl1pPr algn="r">
              <a:defRPr sz="1200"/>
            </a:lvl1pPr>
          </a:lstStyle>
          <a:p>
            <a:fld id="{25590BD7-5DFA-426D-9EC6-86F91FC262A3}" type="slidenum">
              <a:rPr kumimoji="1" lang="ja-JP" altLang="en-US" smtClean="0"/>
              <a:t>‹#›</a:t>
            </a:fld>
            <a:endParaRPr kumimoji="1" lang="ja-JP" altLang="en-US"/>
          </a:p>
        </p:txBody>
      </p:sp>
    </p:spTree>
    <p:extLst>
      <p:ext uri="{BB962C8B-B14F-4D97-AF65-F5344CB8AC3E}">
        <p14:creationId xmlns:p14="http://schemas.microsoft.com/office/powerpoint/2010/main" val="20776100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A2BF117-F1B5-475C-9CF9-E4FC08424FEC}"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8879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CB1F48-D1ED-4D96-8BE2-895EAD07E177}"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719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C37F718-1856-4644-9967-C2C5D2500988}"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1966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A483D5-37E3-4FC3-B646-77E39F2FD450}"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9370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330DC3-58DE-491C-8E91-F914B8688229}"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18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5D19993-342C-48F0-A727-96C0C1683FAF}"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7586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1568EA-CD7A-4721-9D05-00AE7E658827}"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260457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76D9B5-ADAB-4938-89D8-0A33BD7A0DE8}"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5484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6A6FDF-5443-4FB0-8F4E-56169BC68D70}"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771588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B847A5-E331-4732-8DDC-2652758D8C7F}" type="datetime1">
              <a:rPr lang="en-US" altLang="ja-JP"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2642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4C685DF-F866-4850-9BAC-16D4D279464E}" type="datetime1">
              <a:rPr lang="en-US" altLang="ja-JP"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78228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3A6E7E-A198-496C-ADF1-95D9176BFF51}" type="datetime1">
              <a:rPr lang="en-US" altLang="ja-JP" smtClean="0"/>
              <a:t>8/9/2022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9610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5EAA1D-24A6-4D35-BB8C-03AF00E1CEB0}" type="datetime1">
              <a:rPr lang="en-US" altLang="ja-JP" smtClean="0"/>
              <a:t>8/9/2022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5500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55A07-BEA4-4E73-85BA-0B80F038FE23}" type="datetime1">
              <a:rPr lang="en-US" altLang="ja-JP" smtClean="0"/>
              <a:t>8/9/2022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4678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994352-56FB-4CCB-9488-B7EE6ED969B1}" type="datetime1">
              <a:rPr lang="en-US" altLang="ja-JP"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4562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251082-D402-4F2F-A6C0-F3994AB09707}" type="datetime1">
              <a:rPr lang="en-US" altLang="ja-JP"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650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3E51E0-6DC4-4903-8C01-1AB6CC16402A}" type="datetime1">
              <a:rPr lang="en-US" altLang="ja-JP" smtClean="0"/>
              <a:t>8/9/2022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6157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519" y="2754923"/>
            <a:ext cx="6752166" cy="937846"/>
          </a:xfrm>
        </p:spPr>
        <p:txBody>
          <a:bodyPr/>
          <a:lstStyle/>
          <a:p>
            <a:r>
              <a:rPr kumimoji="1" lang="ja-JP" altLang="en-US" dirty="0">
                <a:solidFill>
                  <a:schemeClr val="tx2"/>
                </a:solidFill>
              </a:rPr>
              <a:t>愛知学区ＩＣＴ推進について</a:t>
            </a:r>
          </a:p>
        </p:txBody>
      </p:sp>
      <p:sp>
        <p:nvSpPr>
          <p:cNvPr id="4" name="スライド番号プレースホルダー 3"/>
          <p:cNvSpPr>
            <a:spLocks noGrp="1"/>
          </p:cNvSpPr>
          <p:nvPr>
            <p:ph type="sldNum" sz="quarter" idx="12"/>
          </p:nvPr>
        </p:nvSpPr>
        <p:spPr/>
        <p:txBody>
          <a:bodyPr/>
          <a:lstStyle/>
          <a:p>
            <a:fld id="{519954A3-9DFD-4C44-94BA-B95130A3BA1C}" type="slidenum">
              <a:rPr lang="en-US" smtClean="0"/>
              <a:t>1</a:t>
            </a:fld>
            <a:endParaRPr lang="en-US" dirty="0"/>
          </a:p>
        </p:txBody>
      </p:sp>
      <p:sp>
        <p:nvSpPr>
          <p:cNvPr id="5" name="コンテンツ プレースホルダー 4"/>
          <p:cNvSpPr>
            <a:spLocks noGrp="1"/>
          </p:cNvSpPr>
          <p:nvPr>
            <p:ph idx="1"/>
          </p:nvPr>
        </p:nvSpPr>
        <p:spPr>
          <a:xfrm>
            <a:off x="6691273" y="4499344"/>
            <a:ext cx="2418137" cy="1004642"/>
          </a:xfrm>
        </p:spPr>
        <p:txBody>
          <a:bodyPr/>
          <a:lstStyle/>
          <a:p>
            <a:pPr marL="0" indent="0">
              <a:buNone/>
            </a:pPr>
            <a:r>
              <a:rPr kumimoji="1" lang="en-US" altLang="ja-JP" dirty="0"/>
              <a:t>2022</a:t>
            </a:r>
            <a:r>
              <a:rPr kumimoji="1" lang="ja-JP" altLang="en-US" dirty="0"/>
              <a:t>年</a:t>
            </a:r>
            <a:r>
              <a:rPr kumimoji="1" lang="en-US" altLang="ja-JP" dirty="0"/>
              <a:t>8</a:t>
            </a:r>
            <a:r>
              <a:rPr kumimoji="1" lang="ja-JP" altLang="en-US" dirty="0"/>
              <a:t>月</a:t>
            </a:r>
            <a:r>
              <a:rPr kumimoji="1" lang="en-US" altLang="ja-JP" dirty="0"/>
              <a:t>9</a:t>
            </a:r>
            <a:r>
              <a:rPr kumimoji="1" lang="ja-JP" altLang="en-US" dirty="0"/>
              <a:t>日</a:t>
            </a:r>
            <a:endParaRPr kumimoji="1" lang="en-US" altLang="ja-JP" dirty="0"/>
          </a:p>
          <a:p>
            <a:pPr marL="0" indent="0">
              <a:buNone/>
            </a:pPr>
            <a:r>
              <a:rPr lang="ja-JP" altLang="en-US" dirty="0"/>
              <a:t>ＩＣＴ化推進委員会</a:t>
            </a:r>
            <a:endParaRPr kumimoji="1" lang="ja-JP" altLang="en-US" dirty="0"/>
          </a:p>
        </p:txBody>
      </p:sp>
    </p:spTree>
    <p:extLst>
      <p:ext uri="{BB962C8B-B14F-4D97-AF65-F5344CB8AC3E}">
        <p14:creationId xmlns:p14="http://schemas.microsoft.com/office/powerpoint/2010/main" val="289095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ja-JP" altLang="en-US" dirty="0">
                <a:solidFill>
                  <a:schemeClr val="tx2"/>
                </a:solidFill>
              </a:rPr>
              <a:t>学区が直面する問題</a:t>
            </a:r>
            <a:r>
              <a:rPr lang="ja-JP" altLang="en-US" dirty="0"/>
              <a:t/>
            </a:r>
            <a:br>
              <a:rPr lang="ja-JP" altLang="en-US" dirty="0"/>
            </a:br>
            <a:endParaRPr kumimoji="1" lang="ja-JP" altLang="en-US" dirty="0"/>
          </a:p>
        </p:txBody>
      </p:sp>
      <p:sp>
        <p:nvSpPr>
          <p:cNvPr id="3" name="コンテンツ プレースホルダー 2"/>
          <p:cNvSpPr>
            <a:spLocks noGrp="1"/>
          </p:cNvSpPr>
          <p:nvPr>
            <p:ph idx="1"/>
          </p:nvPr>
        </p:nvSpPr>
        <p:spPr>
          <a:xfrm>
            <a:off x="677334" y="1930400"/>
            <a:ext cx="8765604" cy="3880773"/>
          </a:xfrm>
        </p:spPr>
        <p:txBody>
          <a:bodyPr>
            <a:normAutofit lnSpcReduction="10000"/>
          </a:bodyPr>
          <a:lstStyle/>
          <a:p>
            <a:r>
              <a:rPr lang="ja-JP" altLang="en-US" dirty="0"/>
              <a:t>①学区の活動を知らない人が多い</a:t>
            </a:r>
            <a:endParaRPr lang="en-US" altLang="ja-JP" dirty="0"/>
          </a:p>
          <a:p>
            <a:pPr marL="0" indent="0">
              <a:buNone/>
            </a:pPr>
            <a:r>
              <a:rPr lang="ja-JP" altLang="en-US" dirty="0"/>
              <a:t>理由：学区の活動内容を知らせる主たる方法が回覧板と掲示板しかなく、学区そのものへの理解を深めてもらうことができない。</a:t>
            </a:r>
            <a:endParaRPr kumimoji="1" lang="ja-JP" altLang="en-US" dirty="0"/>
          </a:p>
          <a:p>
            <a:endParaRPr lang="en-US" altLang="ja-JP" dirty="0"/>
          </a:p>
          <a:p>
            <a:r>
              <a:rPr lang="ja-JP" altLang="en-US" dirty="0"/>
              <a:t>②若年層の参加が極めて少ない</a:t>
            </a:r>
            <a:endParaRPr lang="en-US" altLang="ja-JP" dirty="0"/>
          </a:p>
          <a:p>
            <a:pPr marL="0" indent="0">
              <a:buNone/>
            </a:pPr>
            <a:r>
              <a:rPr lang="ja-JP" altLang="en-US" dirty="0"/>
              <a:t>理由：現状の方法・環境では仕事を持つ若年層が自治会活動に参加することは大変困難であり、時間に余裕がある高齢者が動かざるを得ない。</a:t>
            </a:r>
            <a:endParaRPr lang="en-US" altLang="ja-JP" dirty="0"/>
          </a:p>
          <a:p>
            <a:pPr marL="0" indent="0">
              <a:buNone/>
            </a:pPr>
            <a:endParaRPr lang="en-US" altLang="ja-JP" dirty="0"/>
          </a:p>
          <a:p>
            <a:r>
              <a:rPr lang="ja-JP" altLang="en-US" dirty="0"/>
              <a:t>③役員の引き受け手がいない</a:t>
            </a:r>
            <a:endParaRPr lang="en-US" altLang="ja-JP" dirty="0"/>
          </a:p>
          <a:p>
            <a:pPr marL="0" indent="0">
              <a:buNone/>
            </a:pPr>
            <a:r>
              <a:rPr lang="ja-JP" altLang="en-US" dirty="0"/>
              <a:t>理由：役員になると会合・打ち合わせと、各種の催し・行事の準備・運営に関わる時間的・精神的な負担が大きい。</a:t>
            </a:r>
            <a:endParaRPr lang="en-US" altLang="ja-JP" dirty="0"/>
          </a:p>
          <a:p>
            <a:endParaRPr kumimoji="1" lang="ja-JP" altLang="en-US" dirty="0"/>
          </a:p>
        </p:txBody>
      </p:sp>
      <p:sp>
        <p:nvSpPr>
          <p:cNvPr id="7" name="スライド番号プレースホルダー 6"/>
          <p:cNvSpPr>
            <a:spLocks noGrp="1"/>
          </p:cNvSpPr>
          <p:nvPr>
            <p:ph type="sldNum" sz="quarter" idx="12"/>
          </p:nvPr>
        </p:nvSpPr>
        <p:spPr/>
        <p:txBody>
          <a:bodyPr/>
          <a:lstStyle/>
          <a:p>
            <a:fld id="{519954A3-9DFD-4C44-94BA-B95130A3BA1C}" type="slidenum">
              <a:rPr lang="en-US" smtClean="0"/>
              <a:t>2</a:t>
            </a:fld>
            <a:endParaRPr lang="en-US" dirty="0"/>
          </a:p>
        </p:txBody>
      </p:sp>
    </p:spTree>
    <p:extLst>
      <p:ext uri="{BB962C8B-B14F-4D97-AF65-F5344CB8AC3E}">
        <p14:creationId xmlns:p14="http://schemas.microsoft.com/office/powerpoint/2010/main" val="3823121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893885"/>
          </a:xfrm>
        </p:spPr>
        <p:txBody>
          <a:bodyPr/>
          <a:lstStyle/>
          <a:p>
            <a:r>
              <a:rPr kumimoji="1" lang="ja-JP" altLang="en-US" dirty="0"/>
              <a:t>■</a:t>
            </a:r>
            <a:r>
              <a:rPr kumimoji="1" lang="ja-JP" altLang="en-US" dirty="0">
                <a:solidFill>
                  <a:schemeClr val="tx2"/>
                </a:solidFill>
              </a:rPr>
              <a:t>問題解決の方法として</a:t>
            </a:r>
          </a:p>
        </p:txBody>
      </p:sp>
      <p:sp>
        <p:nvSpPr>
          <p:cNvPr id="3" name="コンテンツ プレースホルダー 2"/>
          <p:cNvSpPr>
            <a:spLocks noGrp="1"/>
          </p:cNvSpPr>
          <p:nvPr>
            <p:ph idx="1"/>
          </p:nvPr>
        </p:nvSpPr>
        <p:spPr>
          <a:xfrm>
            <a:off x="835937" y="1494540"/>
            <a:ext cx="8976620" cy="4911947"/>
          </a:xfrm>
        </p:spPr>
        <p:txBody>
          <a:bodyPr>
            <a:normAutofit fontScale="92500" lnSpcReduction="20000"/>
          </a:bodyPr>
          <a:lstStyle/>
          <a:p>
            <a:r>
              <a:rPr lang="ja-JP" altLang="en-US" dirty="0"/>
              <a:t>①学区・町内会活動の認知度を上げる</a:t>
            </a:r>
            <a:endParaRPr lang="en-US" altLang="ja-JP" dirty="0"/>
          </a:p>
          <a:p>
            <a:pPr marL="0" indent="0">
              <a:buNone/>
            </a:pPr>
            <a:r>
              <a:rPr lang="ja-JP" altLang="en-US" dirty="0"/>
              <a:t>　</a:t>
            </a:r>
            <a:r>
              <a:rPr lang="ja-JP" altLang="en-US" dirty="0">
                <a:solidFill>
                  <a:srgbClr val="0066FF"/>
                </a:solidFill>
              </a:rPr>
              <a:t>対応例：学区ホームページの開設、電子回覧板の採用</a:t>
            </a:r>
            <a:endParaRPr lang="en-US" altLang="ja-JP" dirty="0">
              <a:solidFill>
                <a:srgbClr val="0066FF"/>
              </a:solidFill>
            </a:endParaRPr>
          </a:p>
          <a:p>
            <a:pPr marL="0" indent="0">
              <a:buNone/>
            </a:pPr>
            <a:r>
              <a:rPr lang="ja-JP" altLang="en-US" dirty="0"/>
              <a:t>　学区ホームページと電子回覧板を用いることで場所・時間を問わず学区情報の伝達・</a:t>
            </a:r>
            <a:endParaRPr lang="en-US" altLang="ja-JP" dirty="0"/>
          </a:p>
          <a:p>
            <a:pPr marL="0" indent="0">
              <a:buNone/>
            </a:pPr>
            <a:r>
              <a:rPr lang="ja-JP" altLang="en-US" dirty="0"/>
              <a:t>　取得が可能となる。</a:t>
            </a:r>
            <a:endParaRPr lang="en-US" altLang="ja-JP" dirty="0"/>
          </a:p>
          <a:p>
            <a:pPr marL="0" indent="0">
              <a:buNone/>
            </a:pPr>
            <a:endParaRPr lang="en-US" altLang="ja-JP" dirty="0"/>
          </a:p>
          <a:p>
            <a:r>
              <a:rPr lang="ja-JP" altLang="en-US" dirty="0"/>
              <a:t>②若年層の参加を増やす</a:t>
            </a:r>
            <a:endParaRPr lang="en-US" altLang="ja-JP" dirty="0"/>
          </a:p>
          <a:p>
            <a:pPr marL="0" indent="0">
              <a:buNone/>
            </a:pPr>
            <a:r>
              <a:rPr lang="ja-JP" altLang="en-US" dirty="0"/>
              <a:t>　</a:t>
            </a:r>
            <a:r>
              <a:rPr lang="ja-JP" altLang="en-US" dirty="0">
                <a:solidFill>
                  <a:srgbClr val="0066FF"/>
                </a:solidFill>
              </a:rPr>
              <a:t>対応例：学区ホームページの開設、電子回覧板の採用</a:t>
            </a:r>
            <a:endParaRPr lang="en-US" altLang="ja-JP" dirty="0">
              <a:solidFill>
                <a:srgbClr val="0066FF"/>
              </a:solidFill>
            </a:endParaRPr>
          </a:p>
          <a:p>
            <a:pPr marL="0" indent="0">
              <a:buNone/>
            </a:pPr>
            <a:r>
              <a:rPr lang="ja-JP" altLang="en-US" dirty="0"/>
              <a:t>　学区情報を発信するプラットフォームとして学区ホームページを開設する。</a:t>
            </a:r>
            <a:endParaRPr lang="en-US" altLang="ja-JP" dirty="0"/>
          </a:p>
          <a:p>
            <a:pPr marL="0" indent="0">
              <a:buNone/>
            </a:pPr>
            <a:r>
              <a:rPr lang="ja-JP" altLang="en-US" dirty="0"/>
              <a:t>　若年層への連絡手段として回覧板を電子化することで確実に情報を届ける。</a:t>
            </a:r>
            <a:endParaRPr lang="en-US" altLang="ja-JP" dirty="0"/>
          </a:p>
          <a:p>
            <a:pPr marL="0" indent="0">
              <a:buNone/>
            </a:pPr>
            <a:r>
              <a:rPr lang="ja-JP" altLang="en-US" dirty="0"/>
              <a:t>　</a:t>
            </a:r>
            <a:endParaRPr lang="en-US" altLang="ja-JP" dirty="0"/>
          </a:p>
          <a:p>
            <a:r>
              <a:rPr lang="ja-JP" altLang="en-US" dirty="0"/>
              <a:t>③　役員を引き受けやすくする</a:t>
            </a:r>
            <a:endParaRPr lang="en-US" altLang="ja-JP" dirty="0"/>
          </a:p>
          <a:p>
            <a:pPr marL="0" indent="0">
              <a:buNone/>
            </a:pPr>
            <a:r>
              <a:rPr lang="ja-JP" altLang="en-US" dirty="0"/>
              <a:t>　</a:t>
            </a:r>
            <a:r>
              <a:rPr lang="ja-JP" altLang="en-US" dirty="0">
                <a:solidFill>
                  <a:srgbClr val="0066FF"/>
                </a:solidFill>
              </a:rPr>
              <a:t>対応例：オンライン会議の実施、電子回覧板の採用</a:t>
            </a:r>
            <a:endParaRPr lang="en-US" altLang="ja-JP" dirty="0">
              <a:solidFill>
                <a:srgbClr val="0066FF"/>
              </a:solidFill>
            </a:endParaRPr>
          </a:p>
          <a:p>
            <a:pPr marL="0" indent="0">
              <a:buNone/>
            </a:pPr>
            <a:r>
              <a:rPr lang="ja-JP" altLang="en-US" dirty="0"/>
              <a:t>　会議・会合をオンライン会議で行い、場所を選ばず柔軟に参加できる機会を広げる。</a:t>
            </a:r>
            <a:endParaRPr lang="en-US" altLang="ja-JP" dirty="0"/>
          </a:p>
          <a:p>
            <a:pPr marL="0" indent="0">
              <a:buNone/>
            </a:pPr>
            <a:r>
              <a:rPr lang="ja-JP" altLang="en-US" dirty="0"/>
              <a:t>　回覧板を電子化することで配布・管理の手間をなくして役員の負担を減らす。</a:t>
            </a:r>
            <a:r>
              <a:rPr lang="ja-JP" altLang="en-US" sz="1600" dirty="0"/>
              <a:t>　</a:t>
            </a:r>
            <a:endParaRPr kumimoji="1" lang="ja-JP" altLang="en-US" dirty="0"/>
          </a:p>
        </p:txBody>
      </p:sp>
      <p:sp>
        <p:nvSpPr>
          <p:cNvPr id="7" name="スライド番号プレースホルダー 6"/>
          <p:cNvSpPr>
            <a:spLocks noGrp="1"/>
          </p:cNvSpPr>
          <p:nvPr>
            <p:ph type="sldNum" sz="quarter" idx="12"/>
          </p:nvPr>
        </p:nvSpPr>
        <p:spPr/>
        <p:txBody>
          <a:bodyPr/>
          <a:lstStyle/>
          <a:p>
            <a:fld id="{519954A3-9DFD-4C44-94BA-B95130A3BA1C}" type="slidenum">
              <a:rPr lang="en-US" smtClean="0"/>
              <a:t>3</a:t>
            </a:fld>
            <a:endParaRPr lang="en-US" dirty="0"/>
          </a:p>
        </p:txBody>
      </p:sp>
    </p:spTree>
    <p:extLst>
      <p:ext uri="{BB962C8B-B14F-4D97-AF65-F5344CB8AC3E}">
        <p14:creationId xmlns:p14="http://schemas.microsoft.com/office/powerpoint/2010/main" val="3183092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944320"/>
          </a:xfrm>
        </p:spPr>
        <p:txBody>
          <a:bodyPr/>
          <a:lstStyle/>
          <a:p>
            <a:r>
              <a:rPr kumimoji="1" lang="ja-JP" altLang="en-US" dirty="0"/>
              <a:t>■</a:t>
            </a:r>
            <a:r>
              <a:rPr kumimoji="1" lang="ja-JP" altLang="en-US" dirty="0">
                <a:solidFill>
                  <a:schemeClr val="tx2"/>
                </a:solidFill>
              </a:rPr>
              <a:t>導入計画</a:t>
            </a:r>
          </a:p>
        </p:txBody>
      </p:sp>
      <p:sp>
        <p:nvSpPr>
          <p:cNvPr id="3" name="コンテンツ プレースホルダー 2"/>
          <p:cNvSpPr>
            <a:spLocks noGrp="1"/>
          </p:cNvSpPr>
          <p:nvPr>
            <p:ph idx="1"/>
          </p:nvPr>
        </p:nvSpPr>
        <p:spPr>
          <a:xfrm>
            <a:off x="782514" y="1553920"/>
            <a:ext cx="9126418" cy="5031519"/>
          </a:xfrm>
        </p:spPr>
        <p:txBody>
          <a:bodyPr>
            <a:normAutofit fontScale="92500"/>
          </a:bodyPr>
          <a:lstStyle/>
          <a:p>
            <a:r>
              <a:rPr lang="en-US" altLang="ja-JP" dirty="0">
                <a:solidFill>
                  <a:srgbClr val="FF0000"/>
                </a:solidFill>
              </a:rPr>
              <a:t>Step</a:t>
            </a:r>
            <a:r>
              <a:rPr lang="ja-JP" altLang="en-US" dirty="0">
                <a:solidFill>
                  <a:srgbClr val="FF0000"/>
                </a:solidFill>
              </a:rPr>
              <a:t>①「学区ホームページの開設」</a:t>
            </a:r>
            <a:endParaRPr lang="en-US" altLang="ja-JP" dirty="0">
              <a:solidFill>
                <a:srgbClr val="FF0000"/>
              </a:solidFill>
            </a:endParaRPr>
          </a:p>
          <a:p>
            <a:pPr marL="0" indent="0">
              <a:buNone/>
            </a:pPr>
            <a:r>
              <a:rPr lang="ja-JP" altLang="en-US" dirty="0"/>
              <a:t>　学区の情報・連絡を住民・町内会・各種団体すべてに伝達できる手段として</a:t>
            </a:r>
            <a:endParaRPr lang="en-US" altLang="ja-JP" dirty="0"/>
          </a:p>
          <a:p>
            <a:pPr marL="0" indent="0">
              <a:buNone/>
            </a:pPr>
            <a:r>
              <a:rPr lang="ja-JP" altLang="en-US" dirty="0"/>
              <a:t>　学区ホームページを整備する。</a:t>
            </a:r>
            <a:endParaRPr lang="en-US" altLang="ja-JP" dirty="0"/>
          </a:p>
          <a:p>
            <a:pPr marL="0" indent="0">
              <a:buNone/>
            </a:pPr>
            <a:r>
              <a:rPr lang="ja-JP" altLang="en-US" dirty="0"/>
              <a:t>　学区ホームページを通して町内会・各種団体がどのような活動をしているかを</a:t>
            </a:r>
            <a:endParaRPr lang="en-US" altLang="ja-JP" dirty="0"/>
          </a:p>
          <a:p>
            <a:pPr marL="0" indent="0">
              <a:buNone/>
            </a:pPr>
            <a:r>
              <a:rPr lang="ja-JP" altLang="en-US" dirty="0"/>
              <a:t>　発信して活動内容を知ってもらい学区活動に参加しやすい環境を作る。</a:t>
            </a:r>
            <a:endParaRPr lang="en-US" altLang="ja-JP" dirty="0"/>
          </a:p>
          <a:p>
            <a:endParaRPr lang="en-US" altLang="ja-JP" dirty="0"/>
          </a:p>
          <a:p>
            <a:r>
              <a:rPr lang="en-US" altLang="ja-JP" dirty="0">
                <a:solidFill>
                  <a:srgbClr val="FF0000"/>
                </a:solidFill>
              </a:rPr>
              <a:t>Step</a:t>
            </a:r>
            <a:r>
              <a:rPr lang="ja-JP" altLang="en-US" dirty="0">
                <a:solidFill>
                  <a:srgbClr val="FF0000"/>
                </a:solidFill>
              </a:rPr>
              <a:t>②「学区活動にＩＣＴ導入の促進」</a:t>
            </a:r>
            <a:endParaRPr lang="en-US" altLang="ja-JP" dirty="0">
              <a:solidFill>
                <a:srgbClr val="FF0000"/>
              </a:solidFill>
            </a:endParaRPr>
          </a:p>
          <a:p>
            <a:pPr marL="0" indent="0">
              <a:buNone/>
            </a:pPr>
            <a:r>
              <a:rPr lang="ja-JP" altLang="en-US" dirty="0"/>
              <a:t>　住民への情報提供手段として学区ホームページをプラットフォームとした電子回覧板の</a:t>
            </a:r>
            <a:endParaRPr lang="en-US" altLang="ja-JP" dirty="0"/>
          </a:p>
          <a:p>
            <a:pPr marL="0" indent="0">
              <a:buNone/>
            </a:pPr>
            <a:r>
              <a:rPr lang="ja-JP" altLang="en-US" dirty="0"/>
              <a:t>　開設を目指す。現行の町内回覧板も併用して双方の利便性を最大に生かしていく。　</a:t>
            </a:r>
            <a:endParaRPr lang="en-US" altLang="ja-JP" dirty="0"/>
          </a:p>
          <a:p>
            <a:pPr marL="0" indent="0">
              <a:buNone/>
            </a:pPr>
            <a:r>
              <a:rPr lang="ja-JP" altLang="en-US" dirty="0"/>
              <a:t>　電子回覧板やオンライン会議など将来のＩＣＴ導入を見越して、その準備として</a:t>
            </a:r>
            <a:endParaRPr lang="en-US" altLang="ja-JP" dirty="0"/>
          </a:p>
          <a:p>
            <a:pPr marL="0" indent="0">
              <a:buNone/>
            </a:pPr>
            <a:r>
              <a:rPr lang="ja-JP" altLang="en-US" dirty="0"/>
              <a:t>　スマホ教室など、学区住民がウェブを体験・使用できる機会を増やしていく。</a:t>
            </a:r>
            <a:endParaRPr lang="en-US" altLang="ja-JP" dirty="0"/>
          </a:p>
          <a:p>
            <a:endParaRPr lang="en-US" altLang="ja-JP" dirty="0"/>
          </a:p>
          <a:p>
            <a:pPr marL="0" indent="0">
              <a:buNone/>
            </a:pPr>
            <a:r>
              <a:rPr lang="ja-JP" altLang="en-US" dirty="0"/>
              <a:t>　</a:t>
            </a:r>
            <a:r>
              <a:rPr lang="ja-JP" altLang="en-US" dirty="0">
                <a:solidFill>
                  <a:srgbClr val="FF0000"/>
                </a:solidFill>
              </a:rPr>
              <a:t>　</a:t>
            </a:r>
            <a:endParaRPr kumimoji="1" lang="en-US" altLang="ja-JP" dirty="0"/>
          </a:p>
          <a:p>
            <a:pPr marL="0" indent="0">
              <a:buNone/>
            </a:pPr>
            <a:endParaRPr kumimoji="1" lang="ja-JP" altLang="en-US" dirty="0"/>
          </a:p>
        </p:txBody>
      </p:sp>
      <p:sp>
        <p:nvSpPr>
          <p:cNvPr id="8" name="スライド番号プレースホルダー 7"/>
          <p:cNvSpPr>
            <a:spLocks noGrp="1"/>
          </p:cNvSpPr>
          <p:nvPr>
            <p:ph type="sldNum" sz="quarter" idx="12"/>
          </p:nvPr>
        </p:nvSpPr>
        <p:spPr/>
        <p:txBody>
          <a:bodyPr/>
          <a:lstStyle/>
          <a:p>
            <a:fld id="{519954A3-9DFD-4C44-94BA-B95130A3BA1C}" type="slidenum">
              <a:rPr lang="en-US" smtClean="0"/>
              <a:t>4</a:t>
            </a:fld>
            <a:endParaRPr lang="en-US" dirty="0"/>
          </a:p>
        </p:txBody>
      </p:sp>
    </p:spTree>
    <p:extLst>
      <p:ext uri="{BB962C8B-B14F-4D97-AF65-F5344CB8AC3E}">
        <p14:creationId xmlns:p14="http://schemas.microsoft.com/office/powerpoint/2010/main" val="46783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1043354"/>
          </a:xfrm>
        </p:spPr>
        <p:txBody>
          <a:bodyPr/>
          <a:lstStyle/>
          <a:p>
            <a:r>
              <a:rPr kumimoji="1" lang="ja-JP" altLang="en-US" dirty="0"/>
              <a:t>■</a:t>
            </a:r>
            <a:r>
              <a:rPr kumimoji="1" lang="ja-JP" altLang="en-US" dirty="0">
                <a:solidFill>
                  <a:schemeClr val="tx2"/>
                </a:solidFill>
              </a:rPr>
              <a:t>進捗と今後の予定</a:t>
            </a:r>
          </a:p>
        </p:txBody>
      </p:sp>
      <p:sp>
        <p:nvSpPr>
          <p:cNvPr id="3" name="コンテンツ プレースホルダー 2"/>
          <p:cNvSpPr>
            <a:spLocks noGrp="1"/>
          </p:cNvSpPr>
          <p:nvPr>
            <p:ph idx="1"/>
          </p:nvPr>
        </p:nvSpPr>
        <p:spPr>
          <a:xfrm>
            <a:off x="677334" y="1501165"/>
            <a:ext cx="8596668" cy="5031519"/>
          </a:xfrm>
        </p:spPr>
        <p:txBody>
          <a:bodyPr>
            <a:normAutofit/>
          </a:bodyPr>
          <a:lstStyle/>
          <a:p>
            <a:r>
              <a:rPr lang="en-US" altLang="ja-JP" dirty="0">
                <a:solidFill>
                  <a:srgbClr val="FF0000"/>
                </a:solidFill>
              </a:rPr>
              <a:t>Step</a:t>
            </a:r>
            <a:r>
              <a:rPr lang="ja-JP" altLang="en-US" dirty="0">
                <a:solidFill>
                  <a:srgbClr val="FF0000"/>
                </a:solidFill>
              </a:rPr>
              <a:t>①「学区ホームページの開設」</a:t>
            </a:r>
            <a:endParaRPr lang="en-US" altLang="ja-JP" dirty="0">
              <a:solidFill>
                <a:srgbClr val="FF0000"/>
              </a:solidFill>
            </a:endParaRPr>
          </a:p>
          <a:p>
            <a:pPr marL="0" indent="0">
              <a:buNone/>
            </a:pPr>
            <a:r>
              <a:rPr lang="ja-JP" altLang="en-US" dirty="0">
                <a:solidFill>
                  <a:srgbClr val="FF0000"/>
                </a:solidFill>
              </a:rPr>
              <a:t>　</a:t>
            </a:r>
            <a:r>
              <a:rPr lang="ja-JP" altLang="en-US" dirty="0">
                <a:solidFill>
                  <a:schemeClr val="tx1"/>
                </a:solidFill>
              </a:rPr>
              <a:t>基本フォームは完成。現在はテスト、改修を重ねている。</a:t>
            </a:r>
            <a:endParaRPr lang="en-US" altLang="ja-JP" dirty="0">
              <a:solidFill>
                <a:schemeClr val="tx1"/>
              </a:solidFill>
            </a:endParaRPr>
          </a:p>
          <a:p>
            <a:pPr marL="0" indent="0">
              <a:buNone/>
            </a:pPr>
            <a:r>
              <a:rPr lang="ja-JP" altLang="en-US" dirty="0">
                <a:solidFill>
                  <a:schemeClr val="tx1"/>
                </a:solidFill>
              </a:rPr>
              <a:t>　各種団体からの掲載情報提供により順次更新中。</a:t>
            </a:r>
            <a:endParaRPr lang="en-US" altLang="ja-JP" dirty="0">
              <a:solidFill>
                <a:schemeClr val="tx1"/>
              </a:solidFill>
            </a:endParaRPr>
          </a:p>
          <a:p>
            <a:pPr marL="0" indent="0">
              <a:buNone/>
            </a:pPr>
            <a:r>
              <a:rPr lang="ja-JP" altLang="en-US" dirty="0">
                <a:solidFill>
                  <a:schemeClr val="tx1"/>
                </a:solidFill>
              </a:rPr>
              <a:t>　■今後の課題</a:t>
            </a:r>
            <a:endParaRPr lang="en-US" altLang="ja-JP" dirty="0">
              <a:solidFill>
                <a:schemeClr val="tx1"/>
              </a:solidFill>
            </a:endParaRPr>
          </a:p>
          <a:p>
            <a:pPr marL="0" indent="0">
              <a:buNone/>
            </a:pPr>
            <a:r>
              <a:rPr lang="ja-JP" altLang="en-US" dirty="0">
                <a:solidFill>
                  <a:schemeClr val="tx1"/>
                </a:solidFill>
              </a:rPr>
              <a:t>　①ホームページの認知度向上</a:t>
            </a:r>
            <a:endParaRPr lang="en-US" altLang="ja-JP" dirty="0">
              <a:solidFill>
                <a:schemeClr val="tx1"/>
              </a:solidFill>
            </a:endParaRPr>
          </a:p>
          <a:p>
            <a:pPr marL="0" indent="0">
              <a:buNone/>
            </a:pPr>
            <a:r>
              <a:rPr lang="ja-JP" altLang="en-US" dirty="0">
                <a:solidFill>
                  <a:schemeClr val="tx1"/>
                </a:solidFill>
              </a:rPr>
              <a:t>　②利用者の拡大</a:t>
            </a:r>
            <a:endParaRPr lang="en-US" altLang="ja-JP" dirty="0">
              <a:solidFill>
                <a:schemeClr val="tx1"/>
              </a:solidFill>
            </a:endParaRPr>
          </a:p>
          <a:p>
            <a:pPr marL="0" indent="0">
              <a:buNone/>
            </a:pPr>
            <a:r>
              <a:rPr lang="ja-JP" altLang="en-US" dirty="0">
                <a:solidFill>
                  <a:schemeClr val="tx1"/>
                </a:solidFill>
              </a:rPr>
              <a:t>　③人材の確保</a:t>
            </a:r>
            <a:endParaRPr lang="en-US" altLang="ja-JP" dirty="0">
              <a:solidFill>
                <a:schemeClr val="tx1"/>
              </a:solidFill>
            </a:endParaRPr>
          </a:p>
          <a:p>
            <a:pPr marL="0" indent="0">
              <a:buNone/>
            </a:pPr>
            <a:endParaRPr lang="en-US" altLang="ja-JP" dirty="0">
              <a:solidFill>
                <a:srgbClr val="FF0000"/>
              </a:solidFill>
            </a:endParaRPr>
          </a:p>
          <a:p>
            <a:r>
              <a:rPr lang="en-US" altLang="ja-JP" dirty="0">
                <a:solidFill>
                  <a:srgbClr val="FF0000"/>
                </a:solidFill>
              </a:rPr>
              <a:t>Step</a:t>
            </a:r>
            <a:r>
              <a:rPr lang="ja-JP" altLang="en-US" dirty="0">
                <a:solidFill>
                  <a:srgbClr val="FF0000"/>
                </a:solidFill>
              </a:rPr>
              <a:t>②「学区活動にＩＣＴ導入の促進」</a:t>
            </a:r>
            <a:r>
              <a:rPr lang="ja-JP" altLang="en-US" dirty="0">
                <a:solidFill>
                  <a:schemeClr val="tx1"/>
                </a:solidFill>
              </a:rPr>
              <a:t> </a:t>
            </a:r>
            <a:endParaRPr lang="en-US" altLang="ja-JP" dirty="0">
              <a:solidFill>
                <a:srgbClr val="FF0000"/>
              </a:solidFill>
            </a:endParaRPr>
          </a:p>
          <a:p>
            <a:pPr marL="0" indent="0">
              <a:buNone/>
            </a:pPr>
            <a:r>
              <a:rPr lang="ja-JP" altLang="en-US" dirty="0">
                <a:solidFill>
                  <a:srgbClr val="FF0000"/>
                </a:solidFill>
              </a:rPr>
              <a:t>　</a:t>
            </a:r>
            <a:r>
              <a:rPr lang="ja-JP" altLang="en-US" dirty="0">
                <a:solidFill>
                  <a:schemeClr val="tx1"/>
                </a:solidFill>
              </a:rPr>
              <a:t>ＩＣＴ導入の前段階として学区住民がウェブに接する機会を増やすために</a:t>
            </a:r>
            <a:endParaRPr lang="en-US" altLang="ja-JP" dirty="0">
              <a:solidFill>
                <a:schemeClr val="tx1"/>
              </a:solidFill>
            </a:endParaRPr>
          </a:p>
          <a:p>
            <a:pPr marL="0" indent="0">
              <a:buNone/>
            </a:pPr>
            <a:r>
              <a:rPr lang="ja-JP" altLang="en-US" dirty="0">
                <a:solidFill>
                  <a:schemeClr val="tx1"/>
                </a:solidFill>
              </a:rPr>
              <a:t>　スマホ・パソコンの操作を体験できる講習会・教室等を開催する。</a:t>
            </a:r>
            <a:endParaRPr lang="en-US" altLang="ja-JP" dirty="0">
              <a:solidFill>
                <a:schemeClr val="tx1"/>
              </a:solidFill>
            </a:endParaRPr>
          </a:p>
          <a:p>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pPr marL="0" indent="0">
              <a:buNone/>
            </a:pPr>
            <a:endParaRPr lang="en-US" altLang="ja-JP" dirty="0">
              <a:solidFill>
                <a:schemeClr val="tx1"/>
              </a:solidFill>
            </a:endParaRPr>
          </a:p>
          <a:p>
            <a:pPr marL="0" indent="0">
              <a:buNone/>
            </a:pPr>
            <a:endParaRPr lang="en-US" altLang="ja-JP" dirty="0">
              <a:solidFill>
                <a:schemeClr val="tx1"/>
              </a:solidFill>
            </a:endParaRPr>
          </a:p>
          <a:p>
            <a:pPr marL="0" indent="0">
              <a:buNone/>
            </a:pPr>
            <a:endParaRPr lang="en-US" altLang="ja-JP" dirty="0">
              <a:solidFill>
                <a:schemeClr val="tx1"/>
              </a:solidFill>
            </a:endParaRPr>
          </a:p>
          <a:p>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519954A3-9DFD-4C44-94BA-B95130A3BA1C}" type="slidenum">
              <a:rPr lang="en-US" smtClean="0"/>
              <a:t>5</a:t>
            </a:fld>
            <a:endParaRPr lang="en-US" dirty="0"/>
          </a:p>
        </p:txBody>
      </p:sp>
    </p:spTree>
    <p:extLst>
      <p:ext uri="{BB962C8B-B14F-4D97-AF65-F5344CB8AC3E}">
        <p14:creationId xmlns:p14="http://schemas.microsoft.com/office/powerpoint/2010/main" val="2312970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936800"/>
          </a:xfrm>
        </p:spPr>
        <p:txBody>
          <a:bodyPr/>
          <a:lstStyle/>
          <a:p>
            <a:r>
              <a:rPr kumimoji="1" lang="ja-JP" altLang="en-US" dirty="0"/>
              <a:t>■</a:t>
            </a:r>
            <a:r>
              <a:rPr kumimoji="1" lang="ja-JP" altLang="en-US" dirty="0">
                <a:solidFill>
                  <a:schemeClr val="tx2"/>
                </a:solidFill>
              </a:rPr>
              <a:t>課題解決のために</a:t>
            </a:r>
          </a:p>
        </p:txBody>
      </p:sp>
      <p:sp>
        <p:nvSpPr>
          <p:cNvPr id="4" name="スライド番号プレースホルダー 3"/>
          <p:cNvSpPr>
            <a:spLocks noGrp="1"/>
          </p:cNvSpPr>
          <p:nvPr>
            <p:ph type="sldNum" sz="quarter" idx="12"/>
          </p:nvPr>
        </p:nvSpPr>
        <p:spPr/>
        <p:txBody>
          <a:bodyPr/>
          <a:lstStyle/>
          <a:p>
            <a:fld id="{519954A3-9DFD-4C44-94BA-B95130A3BA1C}" type="slidenum">
              <a:rPr lang="en-US" smtClean="0"/>
              <a:t>6</a:t>
            </a:fld>
            <a:endParaRPr lang="en-US" dirty="0"/>
          </a:p>
        </p:txBody>
      </p:sp>
      <p:sp>
        <p:nvSpPr>
          <p:cNvPr id="6" name="コンテンツ プレースホルダー 5">
            <a:extLst>
              <a:ext uri="{FF2B5EF4-FFF2-40B4-BE49-F238E27FC236}">
                <a16:creationId xmlns:a16="http://schemas.microsoft.com/office/drawing/2014/main" xmlns="" id="{AD59C436-1BB9-DFC1-4FEA-751EE2ED8F15}"/>
              </a:ext>
            </a:extLst>
          </p:cNvPr>
          <p:cNvSpPr>
            <a:spLocks noGrp="1"/>
          </p:cNvSpPr>
          <p:nvPr>
            <p:ph idx="1"/>
          </p:nvPr>
        </p:nvSpPr>
        <p:spPr>
          <a:xfrm>
            <a:off x="677334" y="1345074"/>
            <a:ext cx="8596668" cy="4903326"/>
          </a:xfrm>
        </p:spPr>
        <p:txBody>
          <a:bodyPr/>
          <a:lstStyle/>
          <a:p>
            <a:r>
              <a:rPr lang="ja-JP" altLang="en-US" dirty="0">
                <a:solidFill>
                  <a:schemeClr val="tx1"/>
                </a:solidFill>
              </a:rPr>
              <a:t>今後の課題</a:t>
            </a:r>
            <a:endParaRPr lang="en-US" altLang="ja-JP" dirty="0">
              <a:solidFill>
                <a:schemeClr val="tx1"/>
              </a:solidFill>
            </a:endParaRPr>
          </a:p>
          <a:p>
            <a:pPr marL="0" indent="0">
              <a:buNone/>
            </a:pPr>
            <a:r>
              <a:rPr lang="ja-JP" altLang="en-US" dirty="0"/>
              <a:t>　①</a:t>
            </a:r>
            <a:r>
              <a:rPr lang="ja-JP" altLang="en-US" dirty="0">
                <a:solidFill>
                  <a:schemeClr val="tx1"/>
                </a:solidFill>
              </a:rPr>
              <a:t>ホームページの認知度向上</a:t>
            </a:r>
            <a:endParaRPr lang="en-US" altLang="ja-JP" dirty="0">
              <a:solidFill>
                <a:schemeClr val="tx1"/>
              </a:solidFill>
            </a:endParaRPr>
          </a:p>
          <a:p>
            <a:pPr marL="0" indent="0">
              <a:buNone/>
            </a:pPr>
            <a:r>
              <a:rPr lang="ja-JP" altLang="en-US" dirty="0">
                <a:solidFill>
                  <a:schemeClr val="tx1"/>
                </a:solidFill>
              </a:rPr>
              <a:t>　学区ホームページの存在を知ってもらうための広報活動を展開する。</a:t>
            </a:r>
            <a:endParaRPr lang="en-US" altLang="ja-JP" dirty="0">
              <a:solidFill>
                <a:schemeClr val="tx1"/>
              </a:solidFill>
            </a:endParaRPr>
          </a:p>
          <a:p>
            <a:pPr marL="0" indent="0">
              <a:buNone/>
            </a:pPr>
            <a:endParaRPr lang="en-US" altLang="ja-JP" dirty="0"/>
          </a:p>
          <a:p>
            <a:pPr marL="0" indent="0">
              <a:buNone/>
            </a:pPr>
            <a:r>
              <a:rPr lang="ja-JP" altLang="en-US" dirty="0"/>
              <a:t>　②</a:t>
            </a:r>
            <a:r>
              <a:rPr lang="ja-JP" altLang="en-US" dirty="0">
                <a:solidFill>
                  <a:schemeClr val="tx1"/>
                </a:solidFill>
              </a:rPr>
              <a:t>利用者の拡大</a:t>
            </a:r>
            <a:endParaRPr lang="en-US" altLang="ja-JP" dirty="0">
              <a:solidFill>
                <a:schemeClr val="tx1"/>
              </a:solidFill>
            </a:endParaRPr>
          </a:p>
          <a:p>
            <a:pPr marL="0" indent="0">
              <a:buNone/>
            </a:pPr>
            <a:r>
              <a:rPr lang="ja-JP" altLang="en-US" dirty="0">
                <a:solidFill>
                  <a:schemeClr val="tx1"/>
                </a:solidFill>
              </a:rPr>
              <a:t>　ホームページ閲覧のためにウェブの基礎知識とスマホ・ＰＣ操作の</a:t>
            </a:r>
            <a:endParaRPr lang="en-US" altLang="ja-JP" dirty="0">
              <a:solidFill>
                <a:schemeClr val="tx1"/>
              </a:solidFill>
            </a:endParaRPr>
          </a:p>
          <a:p>
            <a:pPr marL="0" indent="0">
              <a:buNone/>
            </a:pPr>
            <a:r>
              <a:rPr lang="ja-JP" altLang="en-US" dirty="0">
                <a:solidFill>
                  <a:schemeClr val="tx1"/>
                </a:solidFill>
              </a:rPr>
              <a:t>　基本的な方法を覚えてもらうための方法を考案する。</a:t>
            </a:r>
            <a:endParaRPr lang="en-US" altLang="ja-JP" dirty="0">
              <a:solidFill>
                <a:schemeClr val="tx1"/>
              </a:solidFill>
            </a:endParaRPr>
          </a:p>
          <a:p>
            <a:pPr marL="0" indent="0">
              <a:buNone/>
            </a:pPr>
            <a:endParaRPr lang="en-US" altLang="ja-JP" dirty="0">
              <a:solidFill>
                <a:schemeClr val="tx1"/>
              </a:solidFill>
            </a:endParaRPr>
          </a:p>
          <a:p>
            <a:pPr marL="0" indent="0">
              <a:buNone/>
            </a:pPr>
            <a:r>
              <a:rPr lang="ja-JP" altLang="en-US" dirty="0">
                <a:solidFill>
                  <a:schemeClr val="tx1"/>
                </a:solidFill>
              </a:rPr>
              <a:t>　③人材の確保</a:t>
            </a:r>
            <a:endParaRPr lang="en-US" altLang="ja-JP" dirty="0">
              <a:solidFill>
                <a:schemeClr val="tx1"/>
              </a:solidFill>
            </a:endParaRPr>
          </a:p>
          <a:p>
            <a:pPr marL="0" indent="0">
              <a:buNone/>
            </a:pPr>
            <a:r>
              <a:rPr lang="ja-JP" altLang="en-US" dirty="0">
                <a:solidFill>
                  <a:schemeClr val="tx1"/>
                </a:solidFill>
              </a:rPr>
              <a:t>　学区ホームページに協力してくれる人を募り、永続的に続けていける</a:t>
            </a:r>
            <a:endParaRPr lang="en-US" altLang="ja-JP" dirty="0">
              <a:solidFill>
                <a:schemeClr val="tx1"/>
              </a:solidFill>
            </a:endParaRPr>
          </a:p>
          <a:p>
            <a:pPr marL="0" indent="0">
              <a:buNone/>
            </a:pPr>
            <a:r>
              <a:rPr lang="ja-JP" altLang="en-US" dirty="0">
                <a:solidFill>
                  <a:schemeClr val="tx1"/>
                </a:solidFill>
              </a:rPr>
              <a:t>　方法を考案する。将来的には各町内・団体から担当者を派遣してもらい</a:t>
            </a:r>
            <a:endParaRPr lang="en-US" altLang="ja-JP" dirty="0">
              <a:solidFill>
                <a:schemeClr val="tx1"/>
              </a:solidFill>
            </a:endParaRPr>
          </a:p>
          <a:p>
            <a:pPr marL="0" indent="0">
              <a:buNone/>
            </a:pPr>
            <a:r>
              <a:rPr lang="ja-JP" altLang="en-US" dirty="0">
                <a:solidFill>
                  <a:schemeClr val="tx1"/>
                </a:solidFill>
              </a:rPr>
              <a:t>　学区全体がホームページ運営に関わる体制を目指す。</a:t>
            </a:r>
            <a:endParaRPr lang="en-US" altLang="ja-JP" dirty="0">
              <a:solidFill>
                <a:schemeClr val="tx1"/>
              </a:solidFill>
            </a:endParaRPr>
          </a:p>
          <a:p>
            <a:endParaRPr lang="en-US" altLang="ja-JP" dirty="0">
              <a:solidFill>
                <a:srgbClr val="FF0000"/>
              </a:solidFill>
            </a:endParaRPr>
          </a:p>
          <a:p>
            <a:endParaRPr lang="en-US" altLang="ja-JP" dirty="0">
              <a:solidFill>
                <a:srgbClr val="FF0000"/>
              </a:solidFill>
            </a:endParaRPr>
          </a:p>
          <a:p>
            <a:endParaRPr lang="ja-JP" altLang="en-US" dirty="0"/>
          </a:p>
        </p:txBody>
      </p:sp>
    </p:spTree>
    <p:extLst>
      <p:ext uri="{BB962C8B-B14F-4D97-AF65-F5344CB8AC3E}">
        <p14:creationId xmlns:p14="http://schemas.microsoft.com/office/powerpoint/2010/main" val="2011411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424961"/>
            <a:ext cx="8596668" cy="651029"/>
          </a:xfrm>
        </p:spPr>
        <p:txBody>
          <a:bodyPr>
            <a:normAutofit/>
          </a:bodyPr>
          <a:lstStyle/>
          <a:p>
            <a:r>
              <a:rPr kumimoji="1" lang="ja-JP" altLang="en-US" dirty="0"/>
              <a:t>■</a:t>
            </a:r>
            <a:r>
              <a:rPr kumimoji="1" lang="ja-JP" altLang="en-US" dirty="0">
                <a:solidFill>
                  <a:schemeClr val="tx2"/>
                </a:solidFill>
              </a:rPr>
              <a:t>学区が変わるために</a:t>
            </a:r>
          </a:p>
        </p:txBody>
      </p:sp>
      <p:sp>
        <p:nvSpPr>
          <p:cNvPr id="3" name="コンテンツ プレースホルダー 2"/>
          <p:cNvSpPr>
            <a:spLocks noGrp="1"/>
          </p:cNvSpPr>
          <p:nvPr>
            <p:ph idx="1"/>
          </p:nvPr>
        </p:nvSpPr>
        <p:spPr>
          <a:xfrm>
            <a:off x="677334" y="1260629"/>
            <a:ext cx="8596668" cy="5439109"/>
          </a:xfrm>
        </p:spPr>
        <p:txBody>
          <a:bodyPr>
            <a:normAutofit fontScale="92500" lnSpcReduction="10000"/>
          </a:bodyPr>
          <a:lstStyle/>
          <a:p>
            <a:r>
              <a:rPr lang="ja-JP" altLang="en-US" dirty="0"/>
              <a:t>ＩＣＴ導入は</a:t>
            </a:r>
            <a:r>
              <a:rPr lang="ja-JP" altLang="en-US" dirty="0" smtClean="0"/>
              <a:t>手段</a:t>
            </a:r>
            <a:endParaRPr lang="en-US" altLang="ja-JP" dirty="0" smtClean="0"/>
          </a:p>
          <a:p>
            <a:pPr marL="0" indent="0">
              <a:buNone/>
            </a:pPr>
            <a:r>
              <a:rPr lang="ja-JP" altLang="en-US" dirty="0" smtClean="0"/>
              <a:t>　①ＩＣＴの導入をきっかけにして、学区と町内会が変わり始めようと</a:t>
            </a:r>
            <a:endParaRPr lang="en-US" altLang="ja-JP" dirty="0" smtClean="0"/>
          </a:p>
          <a:p>
            <a:pPr marL="0" indent="0">
              <a:buNone/>
            </a:pPr>
            <a:r>
              <a:rPr lang="ja-JP" altLang="en-US" dirty="0"/>
              <a:t>　　していることを学区内の住民に知ってもらう</a:t>
            </a:r>
            <a:r>
              <a:rPr lang="ja-JP" altLang="en-US" dirty="0" smtClean="0"/>
              <a:t>。</a:t>
            </a:r>
            <a:endParaRPr lang="en-US" altLang="ja-JP" dirty="0" smtClean="0"/>
          </a:p>
          <a:p>
            <a:pPr marL="0" indent="0">
              <a:buNone/>
            </a:pPr>
            <a:r>
              <a:rPr lang="ja-JP" altLang="en-US" dirty="0" smtClean="0">
                <a:solidFill>
                  <a:srgbClr val="FF0000"/>
                </a:solidFill>
              </a:rPr>
              <a:t>　　→</a:t>
            </a:r>
            <a:r>
              <a:rPr lang="ja-JP" altLang="en-US" dirty="0">
                <a:solidFill>
                  <a:srgbClr val="FF0000"/>
                </a:solidFill>
              </a:rPr>
              <a:t>ＩＣＴ推進には学区住民の方々、特に学区連絡協議会メンバーの</a:t>
            </a:r>
            <a:endParaRPr lang="en-US" altLang="ja-JP" dirty="0">
              <a:solidFill>
                <a:srgbClr val="FF0000"/>
              </a:solidFill>
            </a:endParaRPr>
          </a:p>
          <a:p>
            <a:pPr marL="0" indent="0">
              <a:buNone/>
            </a:pPr>
            <a:r>
              <a:rPr lang="ja-JP" altLang="en-US" dirty="0">
                <a:solidFill>
                  <a:srgbClr val="FF0000"/>
                </a:solidFill>
              </a:rPr>
              <a:t>　　　協力が必要不可欠である</a:t>
            </a:r>
            <a:r>
              <a:rPr lang="ja-JP" altLang="en-US" dirty="0" smtClean="0">
                <a:solidFill>
                  <a:srgbClr val="FF0000"/>
                </a:solidFill>
              </a:rPr>
              <a:t>。</a:t>
            </a:r>
            <a:endParaRPr lang="en-US" altLang="ja-JP" dirty="0"/>
          </a:p>
          <a:p>
            <a:pPr marL="0" indent="0">
              <a:buNone/>
            </a:pPr>
            <a:r>
              <a:rPr lang="ja-JP" altLang="en-US" dirty="0"/>
              <a:t>　②ＩＣＴの導入はゴールではなく、最終</a:t>
            </a:r>
            <a:r>
              <a:rPr lang="ja-JP" altLang="en-US" dirty="0" smtClean="0"/>
              <a:t>目標実現のため</a:t>
            </a:r>
            <a:r>
              <a:rPr lang="ja-JP" altLang="en-US" dirty="0"/>
              <a:t>の道具</a:t>
            </a:r>
            <a:r>
              <a:rPr lang="ja-JP" altLang="en-US" dirty="0" smtClean="0"/>
              <a:t>と</a:t>
            </a:r>
            <a:r>
              <a:rPr lang="ja-JP" altLang="en-US" dirty="0"/>
              <a:t>とらえて</a:t>
            </a:r>
            <a:endParaRPr lang="en-US" altLang="ja-JP" dirty="0" smtClean="0"/>
          </a:p>
          <a:p>
            <a:pPr marL="0" indent="0">
              <a:buNone/>
            </a:pPr>
            <a:r>
              <a:rPr lang="ja-JP" altLang="en-US" dirty="0"/>
              <a:t>　</a:t>
            </a:r>
            <a:r>
              <a:rPr lang="ja-JP" altLang="en-US" dirty="0" smtClean="0"/>
              <a:t>　それをどう活用</a:t>
            </a:r>
            <a:r>
              <a:rPr lang="ja-JP" altLang="en-US" dirty="0"/>
              <a:t>していくの</a:t>
            </a:r>
            <a:r>
              <a:rPr lang="ja-JP" altLang="en-US" dirty="0" smtClean="0"/>
              <a:t>かが</a:t>
            </a:r>
            <a:r>
              <a:rPr lang="ja-JP" altLang="en-US" dirty="0"/>
              <a:t>重要になってくる。</a:t>
            </a:r>
            <a:endParaRPr lang="en-US" altLang="ja-JP" dirty="0"/>
          </a:p>
          <a:p>
            <a:pPr marL="0" indent="0">
              <a:buNone/>
            </a:pPr>
            <a:r>
              <a:rPr lang="ja-JP" altLang="en-US" dirty="0"/>
              <a:t>　　</a:t>
            </a:r>
            <a:r>
              <a:rPr lang="ja-JP" altLang="en-US" sz="1900" dirty="0" smtClean="0">
                <a:solidFill>
                  <a:srgbClr val="FF0000"/>
                </a:solidFill>
              </a:rPr>
              <a:t>→ＩＣＴの環境整備はＩＣＴ化推進委員会が行うが、学区の問題解決には</a:t>
            </a:r>
            <a:endParaRPr lang="en-US" altLang="ja-JP" sz="1900" dirty="0" smtClean="0">
              <a:solidFill>
                <a:srgbClr val="FF0000"/>
              </a:solidFill>
            </a:endParaRPr>
          </a:p>
          <a:p>
            <a:pPr marL="0" indent="0">
              <a:buNone/>
            </a:pPr>
            <a:r>
              <a:rPr lang="ja-JP" altLang="en-US" sz="1900" dirty="0">
                <a:solidFill>
                  <a:srgbClr val="FF0000"/>
                </a:solidFill>
              </a:rPr>
              <a:t>　</a:t>
            </a:r>
            <a:r>
              <a:rPr lang="ja-JP" altLang="en-US" sz="1900" dirty="0" smtClean="0">
                <a:solidFill>
                  <a:srgbClr val="FF0000"/>
                </a:solidFill>
              </a:rPr>
              <a:t>　　まず学区連絡協議会が、更には学区全体で取り組むことが重要である。</a:t>
            </a:r>
            <a:endParaRPr lang="en-US" altLang="ja-JP" sz="1900" dirty="0">
              <a:solidFill>
                <a:srgbClr val="FF0000"/>
              </a:solidFill>
            </a:endParaRPr>
          </a:p>
          <a:p>
            <a:pPr marL="0" indent="0">
              <a:buNone/>
            </a:pPr>
            <a:endParaRPr lang="ja-JP" altLang="en-US" dirty="0"/>
          </a:p>
          <a:p>
            <a:r>
              <a:rPr lang="ja-JP" altLang="en-US" dirty="0"/>
              <a:t>最終目標</a:t>
            </a:r>
            <a:endParaRPr lang="en-US" altLang="ja-JP" dirty="0"/>
          </a:p>
          <a:p>
            <a:pPr marL="0" indent="0">
              <a:buNone/>
            </a:pPr>
            <a:r>
              <a:rPr lang="ja-JP" altLang="en-US" dirty="0"/>
              <a:t>　①学区・町内会活動の認知度を上げる</a:t>
            </a:r>
            <a:endParaRPr lang="en-US" altLang="ja-JP" dirty="0"/>
          </a:p>
          <a:p>
            <a:pPr marL="0" indent="0">
              <a:buNone/>
            </a:pPr>
            <a:r>
              <a:rPr lang="ja-JP" altLang="en-US" dirty="0"/>
              <a:t>　②若年層の参加を増やす</a:t>
            </a:r>
            <a:endParaRPr lang="en-US" altLang="ja-JP" dirty="0"/>
          </a:p>
          <a:p>
            <a:pPr marL="0" indent="0">
              <a:buNone/>
            </a:pPr>
            <a:r>
              <a:rPr lang="ja-JP" altLang="en-US" dirty="0"/>
              <a:t>　③役員を引き受けやすくする</a:t>
            </a:r>
            <a:endParaRPr lang="en-US" altLang="ja-JP" dirty="0"/>
          </a:p>
          <a:p>
            <a:pPr marL="0" indent="0">
              <a:buNone/>
            </a:pPr>
            <a:r>
              <a:rPr lang="ja-JP" altLang="en-US" dirty="0">
                <a:solidFill>
                  <a:srgbClr val="FF0000"/>
                </a:solidFill>
              </a:rPr>
              <a:t>　　</a:t>
            </a:r>
            <a:r>
              <a:rPr lang="ja-JP" altLang="en-US" sz="1900" dirty="0">
                <a:solidFill>
                  <a:srgbClr val="FF0000"/>
                </a:solidFill>
              </a:rPr>
              <a:t>→自治会活動の活性化と学区の</a:t>
            </a:r>
            <a:r>
              <a:rPr lang="ja-JP" altLang="en-US" sz="1900" dirty="0" smtClean="0">
                <a:solidFill>
                  <a:srgbClr val="FF0000"/>
                </a:solidFill>
              </a:rPr>
              <a:t>発展は学区住民全員の共通課題</a:t>
            </a:r>
            <a:endParaRPr lang="en-US" altLang="ja-JP" sz="1900" dirty="0">
              <a:solidFill>
                <a:srgbClr val="FF0000"/>
              </a:solidFill>
            </a:endParaRPr>
          </a:p>
          <a:p>
            <a:pPr marL="0" indent="0">
              <a:buNone/>
            </a:pPr>
            <a:endParaRPr lang="en-US" altLang="ja-JP" sz="2200" dirty="0">
              <a:solidFill>
                <a:srgbClr val="FF0000"/>
              </a:solidFill>
            </a:endParaRPr>
          </a:p>
          <a:p>
            <a:pPr marL="0" indent="0">
              <a:buNone/>
            </a:pPr>
            <a:endParaRPr lang="en-US" altLang="ja-JP" sz="2200" dirty="0">
              <a:solidFill>
                <a:srgbClr val="FF0000"/>
              </a:solidFill>
            </a:endParaRPr>
          </a:p>
          <a:p>
            <a:pPr marL="0" indent="0">
              <a:buNone/>
            </a:pPr>
            <a:endParaRPr lang="en-US" altLang="ja-JP" sz="2200" dirty="0"/>
          </a:p>
        </p:txBody>
      </p:sp>
      <p:sp>
        <p:nvSpPr>
          <p:cNvPr id="4" name="スライド番号プレースホルダー 3"/>
          <p:cNvSpPr>
            <a:spLocks noGrp="1"/>
          </p:cNvSpPr>
          <p:nvPr>
            <p:ph type="sldNum" sz="quarter" idx="12"/>
          </p:nvPr>
        </p:nvSpPr>
        <p:spPr/>
        <p:txBody>
          <a:bodyPr/>
          <a:lstStyle/>
          <a:p>
            <a:fld id="{519954A3-9DFD-4C44-94BA-B95130A3BA1C}" type="slidenum">
              <a:rPr lang="en-US" smtClean="0"/>
              <a:t>7</a:t>
            </a:fld>
            <a:endParaRPr lang="en-US" dirty="0"/>
          </a:p>
        </p:txBody>
      </p:sp>
    </p:spTree>
    <p:extLst>
      <p:ext uri="{BB962C8B-B14F-4D97-AF65-F5344CB8AC3E}">
        <p14:creationId xmlns:p14="http://schemas.microsoft.com/office/powerpoint/2010/main" val="4270549981"/>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761</TotalTime>
  <Words>205</Words>
  <Application>Microsoft Office PowerPoint</Application>
  <PresentationFormat>ワイド画面</PresentationFormat>
  <Paragraphs>100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メイリオ</vt:lpstr>
      <vt:lpstr>游ゴシック</vt:lpstr>
      <vt:lpstr>Arial</vt:lpstr>
      <vt:lpstr>Trebuchet MS</vt:lpstr>
      <vt:lpstr>Wingdings 3</vt:lpstr>
      <vt:lpstr>ファセット</vt:lpstr>
      <vt:lpstr>愛知学区ＩＣＴ推進について</vt:lpstr>
      <vt:lpstr>■学区が直面する問題 </vt:lpstr>
      <vt:lpstr>■問題解決の方法として</vt:lpstr>
      <vt:lpstr>■導入計画</vt:lpstr>
      <vt:lpstr>■進捗と今後の予定</vt:lpstr>
      <vt:lpstr>■課題解決のために</vt:lpstr>
      <vt:lpstr>■学区が変わるために</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愛知学区ICTチームミーティング</dc:title>
  <dc:creator>松芳 賢次</dc:creator>
  <cp:lastModifiedBy>加藤 茂樹</cp:lastModifiedBy>
  <cp:revision>135</cp:revision>
  <cp:lastPrinted>2022-08-01T02:13:34Z</cp:lastPrinted>
  <dcterms:created xsi:type="dcterms:W3CDTF">2021-10-20T02:02:07Z</dcterms:created>
  <dcterms:modified xsi:type="dcterms:W3CDTF">2022-08-09T01:19:50Z</dcterms:modified>
</cp:coreProperties>
</file>