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9" r:id="rId3"/>
    <p:sldId id="262" r:id="rId4"/>
    <p:sldId id="267" r:id="rId5"/>
    <p:sldId id="269" r:id="rId6"/>
    <p:sldId id="258" r:id="rId7"/>
    <p:sldId id="264" r:id="rId8"/>
    <p:sldId id="266" r:id="rId9"/>
    <p:sldId id="263" r:id="rId10"/>
    <p:sldId id="270" r:id="rId11"/>
    <p:sldId id="268" r:id="rId12"/>
    <p:sldId id="271" r:id="rId13"/>
    <p:sldId id="273" r:id="rId14"/>
    <p:sldId id="272" r:id="rId15"/>
    <p:sldId id="275" r:id="rId16"/>
    <p:sldId id="276" r:id="rId17"/>
    <p:sldId id="274" r:id="rId18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64" autoAdjust="0"/>
    <p:restoredTop sz="94660" autoAdjust="0"/>
  </p:normalViewPr>
  <p:slideViewPr>
    <p:cSldViewPr snapToGrid="0">
      <p:cViewPr varScale="1">
        <p:scale>
          <a:sx n="119" d="100"/>
          <a:sy n="119" d="100"/>
        </p:scale>
        <p:origin x="96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7" d="100"/>
          <a:sy n="97" d="100"/>
        </p:scale>
        <p:origin x="361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ED123E-71C8-4834-89BC-42C45515D86E}" type="datetimeFigureOut">
              <a:rPr kumimoji="1" lang="ja-JP" altLang="en-US" smtClean="0"/>
              <a:t>2021/11/12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5F3275-5325-4938-8234-90FADF4C2E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8736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F3275-5325-4938-8234-90FADF4C2E18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15739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F3275-5325-4938-8234-90FADF4C2E18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17335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F3275-5325-4938-8234-90FADF4C2E18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54660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F3275-5325-4938-8234-90FADF4C2E18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54895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F3275-5325-4938-8234-90FADF4C2E18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70901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F3275-5325-4938-8234-90FADF4C2E18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63685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F3275-5325-4938-8234-90FADF4C2E18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01732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F3275-5325-4938-8234-90FADF4C2E18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1199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581F-DF82-4B30-935F-76DCA5ECC69D}" type="datetimeFigureOut">
              <a:rPr kumimoji="1" lang="ja-JP" altLang="en-US" smtClean="0"/>
              <a:t>2021/11/12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B2381-C258-44D5-9EC0-0706A30BD0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3193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581F-DF82-4B30-935F-76DCA5ECC69D}" type="datetimeFigureOut">
              <a:rPr kumimoji="1" lang="ja-JP" altLang="en-US" smtClean="0"/>
              <a:t>2021/11/12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B2381-C258-44D5-9EC0-0706A30BD0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795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581F-DF82-4B30-935F-76DCA5ECC69D}" type="datetimeFigureOut">
              <a:rPr kumimoji="1" lang="ja-JP" altLang="en-US" smtClean="0"/>
              <a:t>2021/11/12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B2381-C258-44D5-9EC0-0706A30BD0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5602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581F-DF82-4B30-935F-76DCA5ECC69D}" type="datetimeFigureOut">
              <a:rPr kumimoji="1" lang="ja-JP" altLang="en-US" smtClean="0"/>
              <a:t>2021/11/12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B2381-C258-44D5-9EC0-0706A30BD0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67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581F-DF82-4B30-935F-76DCA5ECC69D}" type="datetimeFigureOut">
              <a:rPr kumimoji="1" lang="ja-JP" altLang="en-US" smtClean="0"/>
              <a:t>2021/11/12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B2381-C258-44D5-9EC0-0706A30BD0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0988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581F-DF82-4B30-935F-76DCA5ECC69D}" type="datetimeFigureOut">
              <a:rPr kumimoji="1" lang="ja-JP" altLang="en-US" smtClean="0"/>
              <a:t>2021/11/12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B2381-C258-44D5-9EC0-0706A30BD0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9000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581F-DF82-4B30-935F-76DCA5ECC69D}" type="datetimeFigureOut">
              <a:rPr kumimoji="1" lang="ja-JP" altLang="en-US" smtClean="0"/>
              <a:t>2021/11/12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B2381-C258-44D5-9EC0-0706A30BD0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6329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581F-DF82-4B30-935F-76DCA5ECC69D}" type="datetimeFigureOut">
              <a:rPr kumimoji="1" lang="ja-JP" altLang="en-US" smtClean="0"/>
              <a:t>2021/11/12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B2381-C258-44D5-9EC0-0706A30BD0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8827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581F-DF82-4B30-935F-76DCA5ECC69D}" type="datetimeFigureOut">
              <a:rPr kumimoji="1" lang="ja-JP" altLang="en-US" smtClean="0"/>
              <a:t>2021/11/12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B2381-C258-44D5-9EC0-0706A30BD0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3595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581F-DF82-4B30-935F-76DCA5ECC69D}" type="datetimeFigureOut">
              <a:rPr kumimoji="1" lang="ja-JP" altLang="en-US" smtClean="0"/>
              <a:t>2021/11/12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B2381-C258-44D5-9EC0-0706A30BD0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7160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581F-DF82-4B30-935F-76DCA5ECC69D}" type="datetimeFigureOut">
              <a:rPr kumimoji="1" lang="ja-JP" altLang="en-US" smtClean="0"/>
              <a:t>2021/11/12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B2381-C258-44D5-9EC0-0706A30BD0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7476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3A581F-DF82-4B30-935F-76DCA5ECC69D}" type="datetimeFigureOut">
              <a:rPr kumimoji="1" lang="ja-JP" altLang="en-US" smtClean="0"/>
              <a:t>2021/11/12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2B2381-C258-44D5-9EC0-0706A30BD0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1493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oumu.go.jp/main_sosiki/joho_tsusin/top/local_support/ict/index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プレースホルダー 11" descr="円形になるように集まった手">
            <a:extLst>
              <a:ext uri="{FF2B5EF4-FFF2-40B4-BE49-F238E27FC236}">
                <a16:creationId xmlns="" xmlns:a16="http://schemas.microsoft.com/office/drawing/2014/main" id="{AA8A1CBA-9BB5-2246-9F4B-98EAD7C90158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60018" y="0"/>
            <a:ext cx="12192000" cy="6804025"/>
          </a:xfrm>
          <a:prstGeom prst="rect">
            <a:avLst/>
          </a:prstGeom>
          <a:solidFill>
            <a:srgbClr val="FFFFFF">
              <a:lumMod val="85000"/>
            </a:srgbClr>
          </a:solidFill>
        </p:spPr>
      </p:pic>
      <p:sp>
        <p:nvSpPr>
          <p:cNvPr id="7" name="タイトル 2">
            <a:extLst>
              <a:ext uri="{FF2B5EF4-FFF2-40B4-BE49-F238E27FC236}">
                <a16:creationId xmlns="" xmlns:a16="http://schemas.microsoft.com/office/drawing/2014/main" id="{200B3D2B-613A-41BE-987D-E6A1324B456D}"/>
              </a:ext>
            </a:extLst>
          </p:cNvPr>
          <p:cNvSpPr txBox="1">
            <a:spLocks/>
          </p:cNvSpPr>
          <p:nvPr/>
        </p:nvSpPr>
        <p:spPr>
          <a:xfrm>
            <a:off x="1234753" y="769681"/>
            <a:ext cx="8584750" cy="1932330"/>
          </a:xfrm>
          <a:prstGeom prst="rect">
            <a:avLst/>
          </a:prstGeom>
          <a:solidFill>
            <a:srgbClr val="25C6E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vert="horz" lIns="180000" tIns="180000" rIns="252000" bIns="180000" rtlCol="0" anchor="t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lang="en-ZA" sz="3700" b="1" kern="1200" spc="-300" dirty="0">
                <a:solidFill>
                  <a:schemeClr val="lt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6000" b="1" i="0" u="none" strike="noStrike" kern="1200" cap="none" spc="-30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ICT</a:t>
            </a:r>
            <a:r>
              <a:rPr kumimoji="1" lang="ja-JP" altLang="en-US" sz="6000" b="1" i="0" u="none" strike="noStrike" kern="1200" cap="none" spc="-30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活用による地域支援</a:t>
            </a:r>
            <a:endParaRPr kumimoji="1" lang="en-US" altLang="ja-JP" sz="6000" b="1" i="0" u="none" strike="noStrike" kern="1200" cap="none" spc="-300" normalizeH="0" baseline="0" noProof="0" dirty="0" smtClean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6000" b="1" i="0" u="none" strike="noStrike" kern="1200" cap="none" spc="-30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モデル事業とその課題</a:t>
            </a:r>
            <a:endParaRPr kumimoji="1" lang="ja-JP" altLang="en-US" sz="6000" b="1" i="0" u="none" strike="noStrike" kern="1200" cap="none" spc="-30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8" name="サブタイトル 1"/>
          <p:cNvSpPr txBox="1">
            <a:spLocks/>
          </p:cNvSpPr>
          <p:nvPr/>
        </p:nvSpPr>
        <p:spPr>
          <a:xfrm>
            <a:off x="9041025" y="5222673"/>
            <a:ext cx="2728999" cy="930992"/>
          </a:xfrm>
          <a:prstGeom prst="rect">
            <a:avLst/>
          </a:prstGeom>
          <a:solidFill>
            <a:sysClr val="windowText" lastClr="000000">
              <a:alpha val="80000"/>
            </a:sysClr>
          </a:solidFill>
        </p:spPr>
        <p:txBody>
          <a:bodyPr vert="horz" lIns="180000" tIns="180000" rIns="180000" bIns="180000" rtlCol="0">
            <a:no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lang="en-ZA" sz="1800" kern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542925" indent="-2762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2pPr>
            <a:lvl3pPr marL="8096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3pPr>
            <a:lvl4pPr marL="10763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4pPr>
            <a:lvl5pPr marL="13430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愛知学区区政協力委員</a:t>
            </a:r>
            <a:endParaRPr kumimoji="1" lang="en-US" altLang="ja-JP" sz="1800" b="0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中京町内会　加藤茂樹　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35910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873211" y="650789"/>
            <a:ext cx="23423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dirty="0" smtClean="0"/>
              <a:t>フェーズ</a:t>
            </a:r>
            <a:r>
              <a:rPr lang="ja-JP" altLang="en-US" sz="3200" dirty="0" smtClean="0"/>
              <a:t>　１</a:t>
            </a:r>
            <a:endParaRPr kumimoji="1" lang="ja-JP" altLang="en-US" sz="3200" dirty="0"/>
          </a:p>
        </p:txBody>
      </p:sp>
      <p:grpSp>
        <p:nvGrpSpPr>
          <p:cNvPr id="8" name="グループ化 7"/>
          <p:cNvGrpSpPr/>
          <p:nvPr/>
        </p:nvGrpSpPr>
        <p:grpSpPr>
          <a:xfrm>
            <a:off x="4183811" y="172455"/>
            <a:ext cx="9128533" cy="1754326"/>
            <a:chOff x="4183811" y="172455"/>
            <a:chExt cx="9128533" cy="1754326"/>
          </a:xfrm>
        </p:grpSpPr>
        <p:sp>
          <p:nvSpPr>
            <p:cNvPr id="2" name="テキスト ボックス 1"/>
            <p:cNvSpPr txBox="1"/>
            <p:nvPr/>
          </p:nvSpPr>
          <p:spPr>
            <a:xfrm>
              <a:off x="7084539" y="172455"/>
              <a:ext cx="6227805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600" dirty="0" smtClean="0">
                  <a:solidFill>
                    <a:srgbClr val="FF0000"/>
                  </a:solidFill>
                </a:rPr>
                <a:t>情報の共用・共有</a:t>
              </a:r>
              <a:endParaRPr kumimoji="1" lang="en-US" altLang="ja-JP" sz="3600" dirty="0" smtClean="0">
                <a:solidFill>
                  <a:srgbClr val="FF0000"/>
                </a:solidFill>
              </a:endParaRPr>
            </a:p>
            <a:p>
              <a:r>
                <a:rPr lang="ja-JP" altLang="en-US" sz="3600" dirty="0" smtClean="0">
                  <a:solidFill>
                    <a:srgbClr val="FF0000"/>
                  </a:solidFill>
                </a:rPr>
                <a:t>　　　　　　＆</a:t>
              </a:r>
              <a:endParaRPr kumimoji="1" lang="en-US" altLang="ja-JP" sz="3600" dirty="0" smtClean="0">
                <a:solidFill>
                  <a:srgbClr val="FF0000"/>
                </a:solidFill>
              </a:endParaRPr>
            </a:p>
            <a:p>
              <a:r>
                <a:rPr lang="ja-JP" altLang="en-US" sz="3600" dirty="0" smtClean="0">
                  <a:solidFill>
                    <a:srgbClr val="FF0000"/>
                  </a:solidFill>
                </a:rPr>
                <a:t>情報の発信</a:t>
              </a:r>
              <a:r>
                <a:rPr lang="ja-JP" altLang="en-US" sz="3600" dirty="0"/>
                <a:t>　</a:t>
              </a:r>
              <a:r>
                <a:rPr lang="ja-JP" altLang="en-US" sz="3600" dirty="0" smtClean="0"/>
                <a:t>　　　　</a:t>
              </a:r>
              <a:endParaRPr kumimoji="1" lang="ja-JP" altLang="en-US" sz="3600" dirty="0"/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4183811" y="640219"/>
              <a:ext cx="305724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3200" dirty="0" smtClean="0"/>
                <a:t>連絡協議会内の</a:t>
              </a:r>
              <a:endParaRPr kumimoji="1" lang="ja-JP" altLang="en-US" sz="2000" dirty="0"/>
            </a:p>
          </p:txBody>
        </p:sp>
      </p:grpSp>
      <p:grpSp>
        <p:nvGrpSpPr>
          <p:cNvPr id="7" name="グループ化 6"/>
          <p:cNvGrpSpPr/>
          <p:nvPr/>
        </p:nvGrpSpPr>
        <p:grpSpPr>
          <a:xfrm>
            <a:off x="1145059" y="2041633"/>
            <a:ext cx="8767751" cy="3971989"/>
            <a:chOff x="1145059" y="2041633"/>
            <a:chExt cx="8767751" cy="3971989"/>
          </a:xfrm>
        </p:grpSpPr>
        <p:sp>
          <p:nvSpPr>
            <p:cNvPr id="5" name="円/楕円 4"/>
            <p:cNvSpPr/>
            <p:nvPr/>
          </p:nvSpPr>
          <p:spPr>
            <a:xfrm>
              <a:off x="1668022" y="2596379"/>
              <a:ext cx="2901512" cy="2821786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2400" dirty="0" smtClean="0"/>
                <a:t>区政協力委員</a:t>
              </a:r>
              <a:endParaRPr kumimoji="1" lang="ja-JP" altLang="en-US" sz="2400" dirty="0"/>
            </a:p>
          </p:txBody>
        </p:sp>
        <p:sp>
          <p:nvSpPr>
            <p:cNvPr id="6" name="円/楕円 5"/>
            <p:cNvSpPr/>
            <p:nvPr/>
          </p:nvSpPr>
          <p:spPr>
            <a:xfrm>
              <a:off x="6250761" y="2604234"/>
              <a:ext cx="2901512" cy="2821786"/>
            </a:xfrm>
            <a:prstGeom prst="ellipse">
              <a:avLst/>
            </a:prstGeom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400" dirty="0" smtClean="0"/>
                <a:t>各種団体</a:t>
              </a:r>
              <a:endParaRPr kumimoji="1" lang="ja-JP" altLang="en-US" sz="2400" dirty="0"/>
            </a:p>
          </p:txBody>
        </p:sp>
        <p:sp>
          <p:nvSpPr>
            <p:cNvPr id="19" name="円/楕円 18"/>
            <p:cNvSpPr/>
            <p:nvPr/>
          </p:nvSpPr>
          <p:spPr>
            <a:xfrm>
              <a:off x="1145059" y="2041633"/>
              <a:ext cx="8767751" cy="3971989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3768126" y="2648399"/>
              <a:ext cx="3472932" cy="769441"/>
            </a:xfrm>
            <a:prstGeom prst="rect">
              <a:avLst/>
            </a:prstGeom>
            <a:solidFill>
              <a:schemeClr val="accent4"/>
            </a:solidFill>
            <a:ln w="76200">
              <a:solidFill>
                <a:srgbClr val="7030A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4400" dirty="0" smtClean="0"/>
                <a:t>連絡協議会</a:t>
              </a:r>
              <a:endParaRPr kumimoji="1" lang="ja-JP" altLang="en-US" sz="4400" dirty="0"/>
            </a:p>
          </p:txBody>
        </p:sp>
        <p:grpSp>
          <p:nvGrpSpPr>
            <p:cNvPr id="15" name="グループ化 14"/>
            <p:cNvGrpSpPr/>
            <p:nvPr/>
          </p:nvGrpSpPr>
          <p:grpSpPr>
            <a:xfrm>
              <a:off x="4921066" y="4082458"/>
              <a:ext cx="978162" cy="671088"/>
              <a:chOff x="7590443" y="3767832"/>
              <a:chExt cx="978162" cy="671088"/>
            </a:xfrm>
          </p:grpSpPr>
          <p:sp>
            <p:nvSpPr>
              <p:cNvPr id="16" name="テキスト ボックス 15"/>
              <p:cNvSpPr txBox="1"/>
              <p:nvPr/>
            </p:nvSpPr>
            <p:spPr>
              <a:xfrm>
                <a:off x="7590443" y="4150359"/>
                <a:ext cx="978162" cy="2885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dirty="0" smtClean="0"/>
                  <a:t>口頭報告</a:t>
                </a:r>
                <a:endParaRPr kumimoji="1" lang="ja-JP" altLang="en-US" dirty="0"/>
              </a:p>
            </p:txBody>
          </p:sp>
          <p:sp>
            <p:nvSpPr>
              <p:cNvPr id="17" name="左矢印 16"/>
              <p:cNvSpPr/>
              <p:nvPr/>
            </p:nvSpPr>
            <p:spPr>
              <a:xfrm>
                <a:off x="7687006" y="3767832"/>
                <a:ext cx="710332" cy="386177"/>
              </a:xfrm>
              <a:prstGeom prst="lef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6216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グループ化 17"/>
          <p:cNvGrpSpPr/>
          <p:nvPr/>
        </p:nvGrpSpPr>
        <p:grpSpPr>
          <a:xfrm>
            <a:off x="314798" y="100397"/>
            <a:ext cx="2269584" cy="5292469"/>
            <a:chOff x="314798" y="100397"/>
            <a:chExt cx="2269584" cy="5292469"/>
          </a:xfrm>
        </p:grpSpPr>
        <p:pic>
          <p:nvPicPr>
            <p:cNvPr id="5" name="図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2101" y="100397"/>
              <a:ext cx="1123950" cy="1714500"/>
            </a:xfrm>
            <a:prstGeom prst="rect">
              <a:avLst/>
            </a:prstGeom>
          </p:spPr>
        </p:pic>
        <p:pic>
          <p:nvPicPr>
            <p:cNvPr id="6" name="図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4798" y="1913108"/>
              <a:ext cx="1123950" cy="1714500"/>
            </a:xfrm>
            <a:prstGeom prst="rect">
              <a:avLst/>
            </a:prstGeom>
          </p:spPr>
        </p:pic>
        <p:pic>
          <p:nvPicPr>
            <p:cNvPr id="7" name="図 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6038" y="3678366"/>
              <a:ext cx="1123950" cy="1714500"/>
            </a:xfrm>
            <a:prstGeom prst="rect">
              <a:avLst/>
            </a:prstGeom>
          </p:spPr>
        </p:pic>
        <p:sp>
          <p:nvSpPr>
            <p:cNvPr id="8" name="テキスト ボックス 7"/>
            <p:cNvSpPr txBox="1"/>
            <p:nvPr/>
          </p:nvSpPr>
          <p:spPr>
            <a:xfrm>
              <a:off x="1108779" y="796708"/>
              <a:ext cx="12234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政治・社会</a:t>
              </a:r>
              <a:endParaRPr kumimoji="1" lang="ja-JP" altLang="en-US" dirty="0"/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929762" y="2532505"/>
              <a:ext cx="16546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文化・スポーツ</a:t>
              </a:r>
              <a:endParaRPr kumimoji="1" lang="ja-JP" altLang="en-US" dirty="0"/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1021581" y="4350950"/>
              <a:ext cx="11079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地域情報</a:t>
              </a:r>
              <a:endParaRPr kumimoji="1" lang="ja-JP" altLang="en-US" dirty="0"/>
            </a:p>
          </p:txBody>
        </p:sp>
      </p:grpSp>
      <p:pic>
        <p:nvPicPr>
          <p:cNvPr id="11" name="図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1916" y="1371261"/>
            <a:ext cx="2967729" cy="2897487"/>
          </a:xfrm>
          <a:prstGeom prst="rect">
            <a:avLst/>
          </a:prstGeom>
        </p:spPr>
      </p:pic>
      <p:grpSp>
        <p:nvGrpSpPr>
          <p:cNvPr id="2" name="グループ化 1"/>
          <p:cNvGrpSpPr/>
          <p:nvPr/>
        </p:nvGrpSpPr>
        <p:grpSpPr>
          <a:xfrm>
            <a:off x="2892448" y="153138"/>
            <a:ext cx="2106467" cy="1571625"/>
            <a:chOff x="2892448" y="153138"/>
            <a:chExt cx="2106467" cy="1571625"/>
          </a:xfrm>
        </p:grpSpPr>
        <p:pic>
          <p:nvPicPr>
            <p:cNvPr id="12" name="図 11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92448" y="153138"/>
              <a:ext cx="1143000" cy="1571625"/>
            </a:xfrm>
            <a:prstGeom prst="rect">
              <a:avLst/>
            </a:prstGeom>
          </p:spPr>
        </p:pic>
        <p:sp>
          <p:nvSpPr>
            <p:cNvPr id="15" name="テキスト ボックス 14"/>
            <p:cNvSpPr txBox="1"/>
            <p:nvPr/>
          </p:nvSpPr>
          <p:spPr>
            <a:xfrm>
              <a:off x="3578333" y="392502"/>
              <a:ext cx="1420582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 smtClean="0"/>
                <a:t>Yahoo</a:t>
              </a:r>
              <a:r>
                <a:rPr kumimoji="1" lang="ja-JP" altLang="en-US" sz="2400" dirty="0" smtClean="0"/>
                <a:t>！</a:t>
              </a:r>
              <a:endParaRPr kumimoji="1" lang="en-US" altLang="ja-JP" sz="2400" dirty="0" smtClean="0"/>
            </a:p>
            <a:p>
              <a:r>
                <a:rPr lang="ja-JP" altLang="en-US" sz="2400" dirty="0"/>
                <a:t>　</a:t>
              </a:r>
              <a:r>
                <a:rPr lang="ja-JP" altLang="en-US" sz="2400" dirty="0" smtClean="0"/>
                <a:t>　メール</a:t>
              </a:r>
              <a:endParaRPr kumimoji="1" lang="ja-JP" altLang="en-US" dirty="0"/>
            </a:p>
          </p:txBody>
        </p:sp>
      </p:grpSp>
      <p:grpSp>
        <p:nvGrpSpPr>
          <p:cNvPr id="3" name="グループ化 2"/>
          <p:cNvGrpSpPr/>
          <p:nvPr/>
        </p:nvGrpSpPr>
        <p:grpSpPr>
          <a:xfrm>
            <a:off x="2849679" y="1942651"/>
            <a:ext cx="2313773" cy="1571625"/>
            <a:chOff x="2849679" y="1942651"/>
            <a:chExt cx="2313773" cy="1571625"/>
          </a:xfrm>
        </p:grpSpPr>
        <p:pic>
          <p:nvPicPr>
            <p:cNvPr id="13" name="図 12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49679" y="1942651"/>
              <a:ext cx="1143000" cy="1571625"/>
            </a:xfrm>
            <a:prstGeom prst="rect">
              <a:avLst/>
            </a:prstGeom>
          </p:spPr>
        </p:pic>
        <p:sp>
          <p:nvSpPr>
            <p:cNvPr id="16" name="テキスト ボックス 15"/>
            <p:cNvSpPr txBox="1"/>
            <p:nvPr/>
          </p:nvSpPr>
          <p:spPr>
            <a:xfrm>
              <a:off x="3463948" y="2312964"/>
              <a:ext cx="1699504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 smtClean="0"/>
                <a:t>Yahoo</a:t>
              </a:r>
              <a:r>
                <a:rPr kumimoji="1" lang="ja-JP" altLang="en-US" sz="2400" dirty="0" smtClean="0"/>
                <a:t>！</a:t>
              </a:r>
              <a:endParaRPr kumimoji="1" lang="en-US" altLang="ja-JP" sz="2400" dirty="0" smtClean="0"/>
            </a:p>
            <a:p>
              <a:r>
                <a:rPr lang="ja-JP" altLang="en-US" sz="2400" dirty="0"/>
                <a:t>　</a:t>
              </a:r>
              <a:r>
                <a:rPr lang="ja-JP" altLang="en-US" sz="2400" dirty="0" smtClean="0"/>
                <a:t>　ニュース</a:t>
              </a:r>
              <a:endParaRPr kumimoji="1" lang="ja-JP" altLang="en-US" dirty="0"/>
            </a:p>
          </p:txBody>
        </p:sp>
      </p:grpSp>
      <p:grpSp>
        <p:nvGrpSpPr>
          <p:cNvPr id="4" name="グループ化 3"/>
          <p:cNvGrpSpPr/>
          <p:nvPr/>
        </p:nvGrpSpPr>
        <p:grpSpPr>
          <a:xfrm>
            <a:off x="2737866" y="3778717"/>
            <a:ext cx="2529396" cy="1571625"/>
            <a:chOff x="2737866" y="3778717"/>
            <a:chExt cx="2529396" cy="1571625"/>
          </a:xfrm>
        </p:grpSpPr>
        <p:pic>
          <p:nvPicPr>
            <p:cNvPr id="14" name="図 13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37866" y="3778717"/>
              <a:ext cx="1143000" cy="1571625"/>
            </a:xfrm>
            <a:prstGeom prst="rect">
              <a:avLst/>
            </a:prstGeom>
          </p:spPr>
        </p:pic>
        <p:sp>
          <p:nvSpPr>
            <p:cNvPr id="17" name="テキスト ボックス 16"/>
            <p:cNvSpPr txBox="1"/>
            <p:nvPr/>
          </p:nvSpPr>
          <p:spPr>
            <a:xfrm>
              <a:off x="3421179" y="4131410"/>
              <a:ext cx="1846083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 smtClean="0"/>
                <a:t>Yahoo</a:t>
              </a:r>
              <a:r>
                <a:rPr kumimoji="1" lang="ja-JP" altLang="en-US" sz="2400" dirty="0" smtClean="0"/>
                <a:t>！</a:t>
              </a:r>
              <a:endParaRPr kumimoji="1" lang="en-US" altLang="ja-JP" sz="2400" dirty="0" smtClean="0"/>
            </a:p>
            <a:p>
              <a:r>
                <a:rPr lang="ja-JP" altLang="en-US" sz="2400" dirty="0"/>
                <a:t>　</a:t>
              </a:r>
              <a:r>
                <a:rPr lang="ja-JP" altLang="en-US" sz="2400" dirty="0" smtClean="0"/>
                <a:t>　天気情報</a:t>
              </a:r>
              <a:endParaRPr kumimoji="1" lang="ja-JP" altLang="en-US" dirty="0"/>
            </a:p>
          </p:txBody>
        </p:sp>
      </p:grpSp>
      <p:grpSp>
        <p:nvGrpSpPr>
          <p:cNvPr id="20" name="グループ化 19"/>
          <p:cNvGrpSpPr/>
          <p:nvPr/>
        </p:nvGrpSpPr>
        <p:grpSpPr>
          <a:xfrm>
            <a:off x="8547094" y="264829"/>
            <a:ext cx="2593207" cy="1571625"/>
            <a:chOff x="8547094" y="264829"/>
            <a:chExt cx="2593207" cy="1571625"/>
          </a:xfrm>
        </p:grpSpPr>
        <p:pic>
          <p:nvPicPr>
            <p:cNvPr id="21" name="図 20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97301" y="264829"/>
              <a:ext cx="1143000" cy="1571625"/>
            </a:xfrm>
            <a:prstGeom prst="rect">
              <a:avLst/>
            </a:prstGeom>
          </p:spPr>
        </p:pic>
        <p:sp>
          <p:nvSpPr>
            <p:cNvPr id="25" name="テキスト ボックス 24"/>
            <p:cNvSpPr txBox="1"/>
            <p:nvPr/>
          </p:nvSpPr>
          <p:spPr>
            <a:xfrm>
              <a:off x="8547094" y="736611"/>
              <a:ext cx="147348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学区ニュース</a:t>
              </a:r>
              <a:endParaRPr kumimoji="1" lang="en-US" altLang="ja-JP" dirty="0" smtClean="0"/>
            </a:p>
            <a:p>
              <a:r>
                <a:rPr lang="ja-JP" altLang="en-US" dirty="0" smtClean="0"/>
                <a:t>（区政）</a:t>
              </a:r>
              <a:endParaRPr kumimoji="1" lang="ja-JP" altLang="en-US" dirty="0"/>
            </a:p>
          </p:txBody>
        </p:sp>
      </p:grpSp>
      <p:grpSp>
        <p:nvGrpSpPr>
          <p:cNvPr id="24" name="グループ化 23"/>
          <p:cNvGrpSpPr/>
          <p:nvPr/>
        </p:nvGrpSpPr>
        <p:grpSpPr>
          <a:xfrm>
            <a:off x="8418725" y="2106688"/>
            <a:ext cx="2828668" cy="1571625"/>
            <a:chOff x="8418725" y="2106688"/>
            <a:chExt cx="2828668" cy="1571625"/>
          </a:xfrm>
        </p:grpSpPr>
        <p:pic>
          <p:nvPicPr>
            <p:cNvPr id="22" name="図 21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04393" y="2106688"/>
              <a:ext cx="1143000" cy="1571625"/>
            </a:xfrm>
            <a:prstGeom prst="rect">
              <a:avLst/>
            </a:prstGeom>
          </p:spPr>
        </p:pic>
        <p:sp>
          <p:nvSpPr>
            <p:cNvPr id="26" name="テキスト ボックス 25"/>
            <p:cNvSpPr txBox="1"/>
            <p:nvPr/>
          </p:nvSpPr>
          <p:spPr>
            <a:xfrm>
              <a:off x="8418725" y="2578471"/>
              <a:ext cx="219483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学区ニュース</a:t>
              </a:r>
              <a:endParaRPr kumimoji="1" lang="en-US" altLang="ja-JP" dirty="0" smtClean="0"/>
            </a:p>
            <a:p>
              <a:r>
                <a:rPr lang="ja-JP" altLang="en-US" dirty="0" smtClean="0"/>
                <a:t>（保健環境ニュース）</a:t>
              </a:r>
              <a:endParaRPr kumimoji="1" lang="ja-JP" altLang="en-US" dirty="0"/>
            </a:p>
          </p:txBody>
        </p:sp>
      </p:grpSp>
      <p:grpSp>
        <p:nvGrpSpPr>
          <p:cNvPr id="31" name="グループ化 30"/>
          <p:cNvGrpSpPr/>
          <p:nvPr/>
        </p:nvGrpSpPr>
        <p:grpSpPr>
          <a:xfrm>
            <a:off x="8547094" y="3967220"/>
            <a:ext cx="2774440" cy="1571625"/>
            <a:chOff x="8547094" y="3967220"/>
            <a:chExt cx="2774440" cy="1571625"/>
          </a:xfrm>
        </p:grpSpPr>
        <p:pic>
          <p:nvPicPr>
            <p:cNvPr id="23" name="図 22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78534" y="3967220"/>
              <a:ext cx="1143000" cy="1571625"/>
            </a:xfrm>
            <a:prstGeom prst="rect">
              <a:avLst/>
            </a:prstGeom>
          </p:spPr>
        </p:pic>
        <p:sp>
          <p:nvSpPr>
            <p:cNvPr id="27" name="テキスト ボックス 26"/>
            <p:cNvSpPr txBox="1"/>
            <p:nvPr/>
          </p:nvSpPr>
          <p:spPr>
            <a:xfrm>
              <a:off x="8547094" y="4131410"/>
              <a:ext cx="164660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学区ニュース</a:t>
              </a:r>
              <a:endParaRPr kumimoji="1" lang="en-US" altLang="ja-JP" dirty="0" smtClean="0"/>
            </a:p>
            <a:p>
              <a:r>
                <a:rPr lang="ja-JP" altLang="en-US" dirty="0" smtClean="0"/>
                <a:t>（あいちまつり）</a:t>
              </a:r>
              <a:endParaRPr kumimoji="1" lang="ja-JP" altLang="en-US" dirty="0"/>
            </a:p>
          </p:txBody>
        </p:sp>
      </p:grpSp>
      <p:sp>
        <p:nvSpPr>
          <p:cNvPr id="29" name="テキスト ボックス 28"/>
          <p:cNvSpPr txBox="1"/>
          <p:nvPr/>
        </p:nvSpPr>
        <p:spPr>
          <a:xfrm>
            <a:off x="2849679" y="5749733"/>
            <a:ext cx="710643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u="sng" dirty="0" smtClean="0"/>
              <a:t>身近なポータルサイトとして活用</a:t>
            </a:r>
            <a:endParaRPr kumimoji="1" lang="ja-JP" altLang="en-US" sz="4000" u="sng" dirty="0"/>
          </a:p>
        </p:txBody>
      </p:sp>
      <p:sp>
        <p:nvSpPr>
          <p:cNvPr id="30" name="円/楕円 29"/>
          <p:cNvSpPr/>
          <p:nvPr/>
        </p:nvSpPr>
        <p:spPr>
          <a:xfrm>
            <a:off x="8002926" y="100397"/>
            <a:ext cx="4103299" cy="6081672"/>
          </a:xfrm>
          <a:prstGeom prst="ellipse">
            <a:avLst/>
          </a:prstGeom>
          <a:noFill/>
          <a:ln>
            <a:solidFill>
              <a:schemeClr val="accent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7968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589903" y="1073942"/>
            <a:ext cx="8450360" cy="53270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角丸四角形 5"/>
          <p:cNvSpPr/>
          <p:nvPr/>
        </p:nvSpPr>
        <p:spPr>
          <a:xfrm>
            <a:off x="3508186" y="1909438"/>
            <a:ext cx="2776756" cy="2046914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区政ニュース</a:t>
            </a:r>
            <a:endParaRPr kumimoji="1" lang="en-US" altLang="ja-JP" dirty="0" smtClean="0"/>
          </a:p>
          <a:p>
            <a:pPr algn="ctr"/>
            <a:r>
              <a:rPr lang="ja-JP" altLang="en-US" dirty="0"/>
              <a:t>お知らせ</a:t>
            </a:r>
            <a:endParaRPr kumimoji="1" lang="ja-JP" altLang="en-US" dirty="0"/>
          </a:p>
        </p:txBody>
      </p:sp>
      <p:sp>
        <p:nvSpPr>
          <p:cNvPr id="7" name="角丸四角形 6"/>
          <p:cNvSpPr/>
          <p:nvPr/>
        </p:nvSpPr>
        <p:spPr>
          <a:xfrm>
            <a:off x="6646005" y="1912689"/>
            <a:ext cx="2776756" cy="2046914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民生・児童</a:t>
            </a:r>
            <a:endParaRPr kumimoji="1" lang="en-US" altLang="ja-JP" dirty="0" smtClean="0"/>
          </a:p>
          <a:p>
            <a:pPr algn="ctr"/>
            <a:r>
              <a:rPr lang="ja-JP" altLang="en-US" dirty="0"/>
              <a:t>お知らせ</a:t>
            </a:r>
            <a:endParaRPr kumimoji="1" lang="ja-JP" altLang="en-US" dirty="0"/>
          </a:p>
        </p:txBody>
      </p:sp>
      <p:sp>
        <p:nvSpPr>
          <p:cNvPr id="8" name="角丸四角形 7"/>
          <p:cNvSpPr/>
          <p:nvPr/>
        </p:nvSpPr>
        <p:spPr>
          <a:xfrm>
            <a:off x="3508186" y="4089632"/>
            <a:ext cx="2776756" cy="204691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保健環境委員会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dirty="0">
                <a:solidFill>
                  <a:schemeClr val="tx1"/>
                </a:solidFill>
              </a:rPr>
              <a:t>お知らせ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6646005" y="4089632"/>
            <a:ext cx="2776756" cy="204691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愛知神明社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dirty="0">
                <a:solidFill>
                  <a:schemeClr val="tx1"/>
                </a:solidFill>
              </a:rPr>
              <a:t>お知らせ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515923" y="1262193"/>
            <a:ext cx="38314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愛知学区ポータルサイト</a:t>
            </a:r>
            <a:endParaRPr kumimoji="1" lang="ja-JP" altLang="en-US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1845276" y="1909438"/>
            <a:ext cx="1268627" cy="4227108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区政</a:t>
            </a:r>
            <a:endParaRPr kumimoji="1" lang="en-US" altLang="ja-JP" dirty="0" smtClean="0"/>
          </a:p>
          <a:p>
            <a:pPr algn="ctr"/>
            <a:r>
              <a:rPr lang="ja-JP" altLang="en-US" dirty="0" smtClean="0"/>
              <a:t>民生</a:t>
            </a:r>
            <a:endParaRPr lang="en-US" altLang="ja-JP" dirty="0" smtClean="0"/>
          </a:p>
          <a:p>
            <a:pPr algn="ctr"/>
            <a:r>
              <a:rPr kumimoji="1" lang="ja-JP" altLang="en-US" dirty="0" smtClean="0"/>
              <a:t>保健</a:t>
            </a:r>
            <a:endParaRPr kumimoji="1" lang="en-US" altLang="ja-JP" dirty="0" smtClean="0"/>
          </a:p>
          <a:p>
            <a:pPr algn="ctr"/>
            <a:r>
              <a:rPr lang="ja-JP" altLang="en-US" dirty="0" smtClean="0"/>
              <a:t>防犯</a:t>
            </a:r>
            <a:endParaRPr lang="en-US" altLang="ja-JP" dirty="0" smtClean="0"/>
          </a:p>
          <a:p>
            <a:pPr algn="ctr"/>
            <a:r>
              <a:rPr lang="ja-JP" altLang="en-US" dirty="0"/>
              <a:t>・</a:t>
            </a:r>
            <a:endParaRPr lang="en-US" altLang="ja-JP" dirty="0" smtClean="0"/>
          </a:p>
          <a:p>
            <a:pPr algn="ctr"/>
            <a:r>
              <a:rPr kumimoji="1" lang="ja-JP" altLang="en-US" dirty="0" smtClean="0"/>
              <a:t>・</a:t>
            </a:r>
            <a:endParaRPr kumimoji="1" lang="en-US" altLang="ja-JP" dirty="0" smtClean="0"/>
          </a:p>
          <a:p>
            <a:pPr algn="ctr"/>
            <a:r>
              <a:rPr lang="ja-JP" altLang="en-US" dirty="0" smtClean="0"/>
              <a:t>・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・</a:t>
            </a:r>
            <a:endParaRPr lang="en-US" altLang="ja-JP" dirty="0" smtClean="0"/>
          </a:p>
          <a:p>
            <a:pPr algn="ctr"/>
            <a:r>
              <a:rPr lang="en-US" altLang="ja-JP" dirty="0" smtClean="0"/>
              <a:t>PTA</a:t>
            </a:r>
          </a:p>
          <a:p>
            <a:pPr algn="ctr"/>
            <a:r>
              <a:rPr lang="ja-JP" altLang="en-US" dirty="0" smtClean="0"/>
              <a:t>消防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・</a:t>
            </a:r>
            <a:endParaRPr lang="en-US" altLang="ja-JP" dirty="0" smtClean="0"/>
          </a:p>
          <a:p>
            <a:pPr algn="ctr"/>
            <a:r>
              <a:rPr lang="ja-JP" altLang="en-US" sz="1400" dirty="0" smtClean="0"/>
              <a:t>会議室予約</a:t>
            </a:r>
            <a:endParaRPr lang="en-US" altLang="ja-JP" sz="1400" dirty="0" smtClean="0"/>
          </a:p>
          <a:p>
            <a:pPr algn="ctr"/>
            <a:r>
              <a:rPr lang="en-US" altLang="ja-JP" dirty="0" smtClean="0"/>
              <a:t>WEB</a:t>
            </a:r>
            <a:r>
              <a:rPr lang="ja-JP" altLang="en-US" dirty="0" smtClean="0"/>
              <a:t>会議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回覧版</a:t>
            </a:r>
            <a:endParaRPr lang="en-US" altLang="ja-JP" dirty="0" smtClean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705232" y="1460367"/>
            <a:ext cx="17123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メニュ</a:t>
            </a:r>
            <a:r>
              <a:rPr kumimoji="1" lang="en-US" altLang="ja-JP" dirty="0" smtClean="0"/>
              <a:t>―</a:t>
            </a:r>
            <a:r>
              <a:rPr kumimoji="1" lang="ja-JP" altLang="en-US" dirty="0" smtClean="0"/>
              <a:t>・ツール</a:t>
            </a:r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804617" y="259670"/>
            <a:ext cx="46185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 smtClean="0"/>
              <a:t>ポータルサイトのイメージ</a:t>
            </a:r>
            <a:endParaRPr kumimoji="1" lang="ja-JP" altLang="en-US" dirty="0"/>
          </a:p>
        </p:txBody>
      </p:sp>
      <p:sp>
        <p:nvSpPr>
          <p:cNvPr id="14" name="下矢印 13"/>
          <p:cNvSpPr/>
          <p:nvPr/>
        </p:nvSpPr>
        <p:spPr>
          <a:xfrm>
            <a:off x="9641211" y="1963418"/>
            <a:ext cx="285226" cy="4252428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4706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359017" y="836410"/>
            <a:ext cx="793358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１．ポータルの選定とアウトラインの作成</a:t>
            </a:r>
            <a:endParaRPr kumimoji="1" lang="en-US" altLang="ja-JP" sz="3600" dirty="0" smtClean="0"/>
          </a:p>
          <a:p>
            <a:endParaRPr kumimoji="1" lang="ja-JP" altLang="en-US" sz="16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223082" y="1450655"/>
            <a:ext cx="551465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2800" dirty="0"/>
              <a:t>有料・</a:t>
            </a:r>
            <a:r>
              <a:rPr lang="ja-JP" altLang="en-US" sz="2800" dirty="0" smtClean="0"/>
              <a:t>無料</a:t>
            </a:r>
            <a:r>
              <a:rPr kumimoji="1" lang="ja-JP" altLang="en-US" sz="2800" dirty="0" smtClean="0"/>
              <a:t>各種のポータルを検証</a:t>
            </a:r>
            <a:endParaRPr kumimoji="1" lang="en-US" altLang="ja-JP" sz="2800" dirty="0" smtClean="0"/>
          </a:p>
          <a:p>
            <a:r>
              <a:rPr kumimoji="1" lang="ja-JP" altLang="en-US" sz="2800" dirty="0" smtClean="0"/>
              <a:t>　　　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397541" y="1936905"/>
            <a:ext cx="2042547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dirty="0" smtClean="0">
                <a:latin typeface="+mj-ea"/>
                <a:ea typeface="+mj-ea"/>
              </a:rPr>
              <a:t>Word</a:t>
            </a:r>
            <a:r>
              <a:rPr kumimoji="1" lang="ja-JP" altLang="en-US" dirty="0" smtClean="0">
                <a:latin typeface="+mj-ea"/>
                <a:ea typeface="+mj-ea"/>
              </a:rPr>
              <a:t>　</a:t>
            </a:r>
            <a:r>
              <a:rPr kumimoji="1" lang="en-US" altLang="ja-JP" dirty="0" smtClean="0">
                <a:latin typeface="+mj-ea"/>
                <a:ea typeface="+mj-ea"/>
              </a:rPr>
              <a:t>Press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dirty="0">
                <a:latin typeface="+mj-ea"/>
                <a:ea typeface="+mj-ea"/>
              </a:rPr>
              <a:t>Google </a:t>
            </a:r>
            <a:r>
              <a:rPr lang="ja-JP" altLang="en-US" dirty="0" smtClean="0">
                <a:latin typeface="+mj-ea"/>
                <a:ea typeface="+mj-ea"/>
              </a:rPr>
              <a:t>サイト</a:t>
            </a:r>
            <a:endParaRPr lang="en-US" altLang="ja-JP" dirty="0" smtClean="0">
              <a:latin typeface="+mj-ea"/>
              <a:ea typeface="+mj-e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b="1" dirty="0">
                <a:latin typeface="+mj-ea"/>
                <a:ea typeface="+mj-ea"/>
              </a:rPr>
              <a:t>Global </a:t>
            </a:r>
            <a:r>
              <a:rPr lang="en-US" altLang="ja-JP" b="1" dirty="0" smtClean="0">
                <a:latin typeface="+mj-ea"/>
                <a:ea typeface="+mj-ea"/>
              </a:rPr>
              <a:t>Portal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b="1" dirty="0" err="1" smtClean="0">
                <a:latin typeface="+mj-ea"/>
                <a:ea typeface="+mj-ea"/>
              </a:rPr>
              <a:t>Kintone</a:t>
            </a:r>
            <a:endParaRPr lang="en-US" altLang="ja-JP" b="1" dirty="0" smtClean="0">
              <a:latin typeface="+mj-ea"/>
              <a:ea typeface="+mj-e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b="1" dirty="0" smtClean="0">
                <a:latin typeface="+mj-ea"/>
                <a:ea typeface="+mj-ea"/>
              </a:rPr>
              <a:t>XOOPS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b="1" dirty="0" smtClean="0">
                <a:latin typeface="+mj-ea"/>
                <a:ea typeface="+mj-ea"/>
              </a:rPr>
              <a:t>HP</a:t>
            </a:r>
            <a:r>
              <a:rPr lang="ja-JP" altLang="en-US" b="1" dirty="0" smtClean="0">
                <a:latin typeface="+mj-ea"/>
                <a:ea typeface="+mj-ea"/>
              </a:rPr>
              <a:t>自作　その他</a:t>
            </a:r>
            <a:endParaRPr lang="en-US" altLang="ja-JP" b="1" dirty="0">
              <a:latin typeface="+mj-ea"/>
              <a:ea typeface="+mj-e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ja-JP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ja-JP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359017" y="3755289"/>
            <a:ext cx="59811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２．サイト運用とルールの制定</a:t>
            </a:r>
            <a:endParaRPr kumimoji="1" lang="ja-JP" altLang="en-US" sz="16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223082" y="4462101"/>
            <a:ext cx="6159058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2800" b="1" dirty="0" smtClean="0"/>
              <a:t>運用管理者のリソース（コスト）の確保</a:t>
            </a:r>
            <a:endParaRPr lang="en-US" altLang="ja-JP" sz="2800" b="1" dirty="0"/>
          </a:p>
          <a:p>
            <a:r>
              <a:rPr lang="ja-JP" altLang="en-US" sz="2800" dirty="0" smtClean="0"/>
              <a:t>　　　各ポータル</a:t>
            </a:r>
            <a:r>
              <a:rPr lang="ja-JP" altLang="en-US" sz="2800" dirty="0"/>
              <a:t>毎の</a:t>
            </a:r>
            <a:r>
              <a:rPr lang="ja-JP" altLang="en-US" sz="2800" dirty="0" smtClean="0"/>
              <a:t>管理者確保</a:t>
            </a:r>
            <a:endParaRPr lang="en-US" altLang="ja-JP" sz="2800" dirty="0" smtClean="0"/>
          </a:p>
          <a:p>
            <a:r>
              <a:rPr lang="ja-JP" altLang="en-US" sz="2800" dirty="0"/>
              <a:t>　</a:t>
            </a:r>
            <a:r>
              <a:rPr lang="ja-JP" altLang="en-US" sz="2800" dirty="0" smtClean="0"/>
              <a:t>　　ボランティアだけでは続かない</a:t>
            </a:r>
            <a:endParaRPr lang="en-US" altLang="ja-JP" sz="2800" dirty="0" smtClean="0"/>
          </a:p>
          <a:p>
            <a:r>
              <a:rPr lang="ja-JP" altLang="en-US" sz="2800" dirty="0"/>
              <a:t>　</a:t>
            </a:r>
            <a:r>
              <a:rPr lang="ja-JP" altLang="en-US" sz="2800" dirty="0" smtClean="0"/>
              <a:t>　　専門者による介入が必至</a:t>
            </a:r>
            <a:endParaRPr lang="en-US" altLang="ja-JP" sz="2800" dirty="0" smtClean="0"/>
          </a:p>
          <a:p>
            <a:r>
              <a:rPr lang="ja-JP" altLang="en-US" sz="2800" dirty="0"/>
              <a:t>　</a:t>
            </a:r>
            <a:r>
              <a:rPr lang="ja-JP" altLang="en-US" sz="2800" dirty="0" smtClean="0"/>
              <a:t>　　</a:t>
            </a:r>
            <a:endParaRPr lang="ja-JP" alt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ja-JP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kumimoji="1" lang="en-US" altLang="ja-JP" dirty="0" smtClean="0"/>
          </a:p>
        </p:txBody>
      </p:sp>
      <p:sp>
        <p:nvSpPr>
          <p:cNvPr id="10" name="正方形/長方形 9"/>
          <p:cNvSpPr/>
          <p:nvPr/>
        </p:nvSpPr>
        <p:spPr>
          <a:xfrm>
            <a:off x="939944" y="100128"/>
            <a:ext cx="672171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000" dirty="0">
                <a:solidFill>
                  <a:srgbClr val="FF0000"/>
                </a:solidFill>
              </a:rPr>
              <a:t>フェーズ</a:t>
            </a:r>
            <a:r>
              <a:rPr lang="ja-JP" altLang="en-US" sz="3600" dirty="0">
                <a:solidFill>
                  <a:srgbClr val="FF0000"/>
                </a:solidFill>
              </a:rPr>
              <a:t>　</a:t>
            </a:r>
            <a:r>
              <a:rPr lang="ja-JP" altLang="en-US" sz="4800" dirty="0" smtClean="0">
                <a:solidFill>
                  <a:srgbClr val="FF0000"/>
                </a:solidFill>
              </a:rPr>
              <a:t>１（</a:t>
            </a:r>
            <a:r>
              <a:rPr lang="en-US" altLang="ja-JP" sz="4800" dirty="0" smtClean="0">
                <a:solidFill>
                  <a:srgbClr val="FF0000"/>
                </a:solidFill>
              </a:rPr>
              <a:t>2022</a:t>
            </a:r>
            <a:r>
              <a:rPr lang="ja-JP" altLang="en-US" sz="4800" dirty="0" smtClean="0">
                <a:solidFill>
                  <a:srgbClr val="FF0000"/>
                </a:solidFill>
              </a:rPr>
              <a:t>年</a:t>
            </a:r>
            <a:r>
              <a:rPr lang="en-US" altLang="ja-JP" sz="4800" dirty="0" smtClean="0">
                <a:solidFill>
                  <a:srgbClr val="FF0000"/>
                </a:solidFill>
              </a:rPr>
              <a:t>3</a:t>
            </a:r>
            <a:r>
              <a:rPr lang="ja-JP" altLang="en-US" sz="4800" dirty="0" smtClean="0">
                <a:solidFill>
                  <a:srgbClr val="FF0000"/>
                </a:solidFill>
              </a:rPr>
              <a:t>月末）</a:t>
            </a:r>
            <a:endParaRPr lang="ja-JP" altLang="en-US" sz="4000" dirty="0">
              <a:solidFill>
                <a:srgbClr val="FF0000"/>
              </a:solidFill>
            </a:endParaRPr>
          </a:p>
        </p:txBody>
      </p:sp>
      <p:sp>
        <p:nvSpPr>
          <p:cNvPr id="11" name="右矢印 10"/>
          <p:cNvSpPr/>
          <p:nvPr/>
        </p:nvSpPr>
        <p:spPr>
          <a:xfrm>
            <a:off x="7737733" y="5359976"/>
            <a:ext cx="708454" cy="5025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8446187" y="4890420"/>
            <a:ext cx="321273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FF0000"/>
                </a:solidFill>
              </a:rPr>
              <a:t>運用コスト確保</a:t>
            </a:r>
            <a:endParaRPr kumimoji="1" lang="en-US" altLang="ja-JP" sz="2800" dirty="0" smtClean="0">
              <a:solidFill>
                <a:srgbClr val="FF0000"/>
              </a:solidFill>
            </a:endParaRPr>
          </a:p>
          <a:p>
            <a:r>
              <a:rPr kumimoji="1" lang="ja-JP" altLang="en-US" sz="2800" dirty="0" smtClean="0">
                <a:solidFill>
                  <a:srgbClr val="FF0000"/>
                </a:solidFill>
              </a:rPr>
              <a:t>　商用広告収入</a:t>
            </a:r>
            <a:endParaRPr kumimoji="1" lang="en-US" altLang="ja-JP" sz="2800" dirty="0" smtClean="0">
              <a:solidFill>
                <a:srgbClr val="FF0000"/>
              </a:solidFill>
            </a:endParaRPr>
          </a:p>
          <a:p>
            <a:r>
              <a:rPr lang="ja-JP" altLang="en-US" sz="2800" dirty="0">
                <a:solidFill>
                  <a:srgbClr val="FF0000"/>
                </a:solidFill>
              </a:rPr>
              <a:t>　</a:t>
            </a:r>
            <a:r>
              <a:rPr lang="ja-JP" altLang="en-US" sz="2800" dirty="0" smtClean="0">
                <a:solidFill>
                  <a:srgbClr val="FF0000"/>
                </a:solidFill>
              </a:rPr>
              <a:t>地元企業との連携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9323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10" grpId="0"/>
      <p:bldP spid="11" grpId="0" animBg="1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1330221" y="349690"/>
            <a:ext cx="8332730" cy="4093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dirty="0" smtClean="0"/>
              <a:t>３</a:t>
            </a:r>
            <a:r>
              <a:rPr lang="ja-JP" altLang="en-US" sz="3600" dirty="0"/>
              <a:t> </a:t>
            </a:r>
            <a:r>
              <a:rPr lang="ja-JP" altLang="en-US" sz="3600" dirty="0" smtClean="0"/>
              <a:t>．情報</a:t>
            </a:r>
            <a:r>
              <a:rPr kumimoji="1" lang="ja-JP" altLang="en-US" sz="3600" dirty="0" smtClean="0"/>
              <a:t>の取り纏めと発信</a:t>
            </a:r>
            <a:endParaRPr kumimoji="1" lang="en-US" altLang="ja-JP" sz="3600" dirty="0" smtClean="0"/>
          </a:p>
          <a:p>
            <a:r>
              <a:rPr lang="ja-JP" altLang="en-US" sz="3200" dirty="0"/>
              <a:t>　</a:t>
            </a:r>
            <a:r>
              <a:rPr lang="ja-JP" altLang="en-US" sz="3200" dirty="0" smtClean="0"/>
              <a:t>　　　</a:t>
            </a:r>
            <a:r>
              <a:rPr lang="ja-JP" altLang="en-US" sz="2800" dirty="0" smtClean="0"/>
              <a:t>誰がどういう情報をどう発信するか</a:t>
            </a:r>
            <a:endParaRPr lang="en-US" altLang="ja-JP" sz="2800" dirty="0" smtClean="0"/>
          </a:p>
          <a:p>
            <a:r>
              <a:rPr kumimoji="1" lang="ja-JP" altLang="en-US" sz="2800" dirty="0"/>
              <a:t>　</a:t>
            </a:r>
            <a:r>
              <a:rPr kumimoji="1" lang="ja-JP" altLang="en-US" sz="2800" dirty="0" smtClean="0"/>
              <a:t>　　　 限られた人のスキルに依存する運用になりがち</a:t>
            </a:r>
            <a:endParaRPr kumimoji="1" lang="en-US" altLang="ja-JP" sz="2800" dirty="0" smtClean="0"/>
          </a:p>
          <a:p>
            <a:r>
              <a:rPr kumimoji="1" lang="ja-JP" altLang="en-US" sz="2800" dirty="0" smtClean="0">
                <a:solidFill>
                  <a:srgbClr val="FF0000"/>
                </a:solidFill>
              </a:rPr>
              <a:t>　</a:t>
            </a:r>
            <a:r>
              <a:rPr kumimoji="1" lang="ja-JP" altLang="en-US" sz="2800" dirty="0">
                <a:solidFill>
                  <a:srgbClr val="FF0000"/>
                </a:solidFill>
              </a:rPr>
              <a:t>　</a:t>
            </a:r>
            <a:r>
              <a:rPr kumimoji="1" lang="ja-JP" altLang="en-US" sz="2800" dirty="0" smtClean="0">
                <a:solidFill>
                  <a:srgbClr val="FF0000"/>
                </a:solidFill>
              </a:rPr>
              <a:t>　    </a:t>
            </a:r>
            <a:r>
              <a:rPr kumimoji="1" lang="ja-JP" altLang="en-US" sz="2800" dirty="0" smtClean="0"/>
              <a:t>情報の正確性の検証とサイトの信頼性</a:t>
            </a:r>
            <a:endParaRPr kumimoji="1" lang="en-US" altLang="ja-JP" sz="2800" dirty="0" smtClean="0"/>
          </a:p>
          <a:p>
            <a:r>
              <a:rPr lang="ja-JP" altLang="en-US" sz="3600" dirty="0" smtClean="0"/>
              <a:t>４</a:t>
            </a:r>
            <a:r>
              <a:rPr lang="ja-JP" altLang="en-US" sz="3600" dirty="0"/>
              <a:t> ． </a:t>
            </a:r>
            <a:r>
              <a:rPr lang="en-US" altLang="ja-JP" sz="3600" dirty="0" smtClean="0"/>
              <a:t>ID</a:t>
            </a:r>
            <a:r>
              <a:rPr lang="ja-JP" altLang="en-US" sz="3600" dirty="0" smtClean="0"/>
              <a:t>管理・パスワード管理</a:t>
            </a:r>
            <a:endParaRPr kumimoji="1" lang="en-US" altLang="ja-JP" sz="3600" dirty="0" smtClean="0"/>
          </a:p>
          <a:p>
            <a:r>
              <a:rPr lang="ja-JP" altLang="en-US" sz="3600" dirty="0" smtClean="0"/>
              <a:t>５</a:t>
            </a:r>
            <a:r>
              <a:rPr lang="ja-JP" altLang="en-US" sz="3600" dirty="0"/>
              <a:t> ．</a:t>
            </a:r>
            <a:r>
              <a:rPr lang="ja-JP" altLang="en-US" sz="3600" dirty="0" smtClean="0"/>
              <a:t>各種プラットフォームの検証</a:t>
            </a:r>
            <a:endParaRPr lang="en-US" altLang="ja-JP" sz="3600" dirty="0" smtClean="0"/>
          </a:p>
          <a:p>
            <a:r>
              <a:rPr lang="ja-JP" altLang="en-US" sz="3200" dirty="0"/>
              <a:t>　</a:t>
            </a:r>
            <a:r>
              <a:rPr lang="ja-JP" altLang="en-US" sz="3200" dirty="0" smtClean="0"/>
              <a:t>　　　</a:t>
            </a:r>
            <a:r>
              <a:rPr lang="en-US" altLang="ja-JP" sz="3200" dirty="0" smtClean="0"/>
              <a:t>PC</a:t>
            </a:r>
            <a:r>
              <a:rPr lang="ja-JP" altLang="en-US" sz="3200" dirty="0" smtClean="0"/>
              <a:t>・タブレット・スマホ・</a:t>
            </a:r>
            <a:r>
              <a:rPr lang="en-US" altLang="ja-JP" sz="3200" dirty="0" smtClean="0"/>
              <a:t>OS</a:t>
            </a:r>
            <a:r>
              <a:rPr lang="ja-JP" altLang="en-US" sz="3200" dirty="0" smtClean="0"/>
              <a:t>・</a:t>
            </a:r>
            <a:endParaRPr lang="en-US" altLang="ja-JP" sz="3200" dirty="0"/>
          </a:p>
          <a:p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691293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889687" y="217105"/>
            <a:ext cx="869180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 dirty="0" smtClean="0">
                <a:solidFill>
                  <a:srgbClr val="FF0000"/>
                </a:solidFill>
              </a:rPr>
              <a:t>フェーズ　２　（</a:t>
            </a:r>
            <a:r>
              <a:rPr lang="en-US" altLang="ja-JP" sz="4800" dirty="0" smtClean="0">
                <a:solidFill>
                  <a:srgbClr val="FF0000"/>
                </a:solidFill>
              </a:rPr>
              <a:t>2022</a:t>
            </a:r>
            <a:r>
              <a:rPr lang="ja-JP" altLang="en-US" sz="4800" dirty="0" smtClean="0">
                <a:solidFill>
                  <a:srgbClr val="FF0000"/>
                </a:solidFill>
              </a:rPr>
              <a:t>年</a:t>
            </a:r>
            <a:r>
              <a:rPr lang="en-US" altLang="ja-JP" sz="4800" dirty="0" smtClean="0">
                <a:solidFill>
                  <a:srgbClr val="FF0000"/>
                </a:solidFill>
              </a:rPr>
              <a:t>9</a:t>
            </a:r>
            <a:r>
              <a:rPr lang="ja-JP" altLang="en-US" sz="4800" dirty="0" smtClean="0">
                <a:solidFill>
                  <a:srgbClr val="FF0000"/>
                </a:solidFill>
              </a:rPr>
              <a:t>月末まで）</a:t>
            </a:r>
            <a:endParaRPr kumimoji="1" lang="ja-JP" altLang="en-US" sz="4800" dirty="0">
              <a:solidFill>
                <a:srgbClr val="FF0000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606379" y="1048102"/>
            <a:ext cx="492795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sz="3200" dirty="0" smtClean="0">
                <a:solidFill>
                  <a:srgbClr val="FF0000"/>
                </a:solidFill>
              </a:rPr>
              <a:t>ポータルの試験運用</a:t>
            </a:r>
            <a:endParaRPr lang="en-US" altLang="ja-JP" sz="3200" dirty="0" smtClean="0">
              <a:solidFill>
                <a:srgbClr val="FF0000"/>
              </a:solidFill>
            </a:endParaRPr>
          </a:p>
          <a:p>
            <a:r>
              <a:rPr lang="ja-JP" altLang="en-US" sz="3200" dirty="0">
                <a:solidFill>
                  <a:srgbClr val="FF0000"/>
                </a:solidFill>
              </a:rPr>
              <a:t>　</a:t>
            </a:r>
            <a:r>
              <a:rPr lang="ja-JP" altLang="en-US" sz="3200" dirty="0" smtClean="0">
                <a:solidFill>
                  <a:srgbClr val="FF0000"/>
                </a:solidFill>
              </a:rPr>
              <a:t>　　　連絡協議会メンバー</a:t>
            </a:r>
            <a:endParaRPr lang="en-US" altLang="ja-JP" sz="3200" dirty="0" smtClean="0">
              <a:solidFill>
                <a:srgbClr val="FF0000"/>
              </a:solidFill>
            </a:endParaRPr>
          </a:p>
        </p:txBody>
      </p:sp>
      <p:sp>
        <p:nvSpPr>
          <p:cNvPr id="6" name="下矢印 5"/>
          <p:cNvSpPr/>
          <p:nvPr/>
        </p:nvSpPr>
        <p:spPr>
          <a:xfrm>
            <a:off x="4560085" y="2270759"/>
            <a:ext cx="675503" cy="59094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973050" y="2956317"/>
            <a:ext cx="830777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・各コミュニティーが責任を持って運用していく</a:t>
            </a:r>
            <a:endParaRPr kumimoji="1" lang="en-US" altLang="ja-JP" sz="3200" dirty="0" smtClean="0"/>
          </a:p>
          <a:p>
            <a:r>
              <a:rPr lang="ja-JP" altLang="en-US" sz="3200" dirty="0" smtClean="0"/>
              <a:t>・教育・研修が必要（各ポータル管理者の育成）</a:t>
            </a:r>
            <a:endParaRPr lang="en-US" altLang="ja-JP" sz="3200" dirty="0" smtClean="0"/>
          </a:p>
          <a:p>
            <a:r>
              <a:rPr kumimoji="1" lang="ja-JP" altLang="en-US" sz="3200" dirty="0" smtClean="0"/>
              <a:t>・試験モニターによる検証</a:t>
            </a:r>
            <a:endParaRPr kumimoji="1" lang="en-US" altLang="ja-JP" sz="3200" dirty="0" smtClean="0"/>
          </a:p>
          <a:p>
            <a:endParaRPr kumimoji="1" lang="ja-JP" altLang="en-US" sz="3200" dirty="0"/>
          </a:p>
        </p:txBody>
      </p:sp>
      <p:sp>
        <p:nvSpPr>
          <p:cNvPr id="3" name="屈折矢印 2"/>
          <p:cNvSpPr/>
          <p:nvPr/>
        </p:nvSpPr>
        <p:spPr>
          <a:xfrm rot="5400000">
            <a:off x="3987114" y="4524092"/>
            <a:ext cx="683741" cy="782129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720049" y="4573286"/>
            <a:ext cx="245612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・バージョンアップ</a:t>
            </a:r>
            <a:endParaRPr kumimoji="1" lang="en-US" altLang="ja-JP" sz="2400" dirty="0" smtClean="0"/>
          </a:p>
          <a:p>
            <a:r>
              <a:rPr lang="ja-JP" altLang="en-US" sz="2400" dirty="0" smtClean="0"/>
              <a:t>・バグフィックス</a:t>
            </a:r>
            <a:endParaRPr lang="en-US" altLang="ja-JP" sz="2400" dirty="0" smtClean="0"/>
          </a:p>
          <a:p>
            <a:r>
              <a:rPr kumimoji="1" lang="ja-JP" altLang="en-US" sz="2400" dirty="0" smtClean="0"/>
              <a:t>・メニュー追加</a:t>
            </a:r>
            <a:endParaRPr kumimoji="1" lang="ja-JP" altLang="en-US" sz="24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973050" y="5773615"/>
            <a:ext cx="367280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 smtClean="0"/>
              <a:t>・一般</a:t>
            </a:r>
            <a:r>
              <a:rPr lang="ja-JP" altLang="en-US" sz="3200" dirty="0"/>
              <a:t>公開への情宣</a:t>
            </a:r>
            <a:endParaRPr lang="en-US" altLang="ja-JP" sz="3200" dirty="0"/>
          </a:p>
          <a:p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447975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832022" y="636863"/>
            <a:ext cx="72843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 dirty="0" smtClean="0">
                <a:solidFill>
                  <a:srgbClr val="FF0000"/>
                </a:solidFill>
              </a:rPr>
              <a:t>フェーズ　３　（</a:t>
            </a:r>
            <a:r>
              <a:rPr lang="en-US" altLang="ja-JP" sz="4800" dirty="0" smtClean="0">
                <a:solidFill>
                  <a:srgbClr val="FF0000"/>
                </a:solidFill>
              </a:rPr>
              <a:t>2022</a:t>
            </a:r>
            <a:r>
              <a:rPr lang="ja-JP" altLang="en-US" sz="4800" dirty="0" smtClean="0">
                <a:solidFill>
                  <a:srgbClr val="FF0000"/>
                </a:solidFill>
              </a:rPr>
              <a:t>年</a:t>
            </a:r>
            <a:r>
              <a:rPr lang="en-US" altLang="ja-JP" sz="4800" dirty="0">
                <a:solidFill>
                  <a:srgbClr val="FF0000"/>
                </a:solidFill>
              </a:rPr>
              <a:t>10</a:t>
            </a:r>
            <a:r>
              <a:rPr lang="ja-JP" altLang="en-US" sz="4800" dirty="0" smtClean="0">
                <a:solidFill>
                  <a:srgbClr val="FF0000"/>
                </a:solidFill>
              </a:rPr>
              <a:t>月）</a:t>
            </a:r>
            <a:endParaRPr kumimoji="1" lang="ja-JP" altLang="en-US" sz="4800" dirty="0">
              <a:solidFill>
                <a:srgbClr val="FF0000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593228" y="1562314"/>
            <a:ext cx="7640233" cy="5509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sz="3200" dirty="0" smtClean="0">
                <a:solidFill>
                  <a:srgbClr val="FF0000"/>
                </a:solidFill>
              </a:rPr>
              <a:t>ポータルの本運用開始（一般町民）</a:t>
            </a:r>
            <a:endParaRPr lang="en-US" altLang="ja-JP" sz="3200" dirty="0" smtClean="0">
              <a:solidFill>
                <a:srgbClr val="FF00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sz="3200" dirty="0" smtClean="0"/>
              <a:t>各町内会のポータル活用</a:t>
            </a:r>
            <a:endParaRPr lang="en-US" altLang="ja-JP" sz="3200" dirty="0" smtClean="0"/>
          </a:p>
          <a:p>
            <a:r>
              <a:rPr lang="ja-JP" altLang="en-US" sz="3200" dirty="0"/>
              <a:t>　</a:t>
            </a:r>
            <a:r>
              <a:rPr lang="ja-JP" altLang="en-US" sz="3200" dirty="0" smtClean="0"/>
              <a:t>　　　（町内会だよりなどの話題提供の場）</a:t>
            </a:r>
            <a:endParaRPr lang="en-US" altLang="ja-JP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sz="3200" dirty="0" smtClean="0"/>
              <a:t>電子回覧板の運用開始</a:t>
            </a:r>
            <a:endParaRPr lang="en-US" altLang="ja-JP" sz="3200" dirty="0" smtClean="0"/>
          </a:p>
          <a:p>
            <a:r>
              <a:rPr lang="ja-JP" altLang="en-US" sz="3200" dirty="0" smtClean="0"/>
              <a:t>　　　　文書のデジタル化による省エネ化</a:t>
            </a:r>
            <a:endParaRPr lang="en-US" altLang="ja-JP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sz="3200" dirty="0" smtClean="0"/>
              <a:t>各種アンケート作業の効率的な運用</a:t>
            </a:r>
            <a:endParaRPr lang="en-US" altLang="ja-JP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sz="3200" dirty="0" smtClean="0"/>
              <a:t>地元企業・商店との連携（リンク・バナー）</a:t>
            </a:r>
            <a:endParaRPr lang="en-US" altLang="ja-JP" sz="3200" dirty="0" smtClean="0"/>
          </a:p>
          <a:p>
            <a:r>
              <a:rPr lang="ja-JP" altLang="en-US" sz="3200" dirty="0"/>
              <a:t>　</a:t>
            </a:r>
            <a:r>
              <a:rPr lang="ja-JP" altLang="en-US" sz="3200" dirty="0" smtClean="0"/>
              <a:t>　　　（町民優待メニュー）</a:t>
            </a:r>
            <a:endParaRPr lang="en-US" altLang="ja-JP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sz="3200" dirty="0" smtClean="0"/>
              <a:t>他ポータルへの同期と連系（リンク）</a:t>
            </a:r>
            <a:endParaRPr lang="en-US" altLang="ja-JP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sz="3200" dirty="0" smtClean="0"/>
              <a:t>ヘルプセンターの開設（</a:t>
            </a:r>
            <a:r>
              <a:rPr lang="en-US" altLang="ja-JP" sz="3200" dirty="0" smtClean="0"/>
              <a:t>FAQ</a:t>
            </a:r>
            <a:r>
              <a:rPr lang="ja-JP" altLang="en-US" sz="3200" dirty="0" smtClean="0"/>
              <a:t>）</a:t>
            </a:r>
            <a:endParaRPr lang="en-US" altLang="ja-JP" sz="3200" dirty="0" smtClean="0"/>
          </a:p>
          <a:p>
            <a:r>
              <a:rPr lang="ja-JP" altLang="en-US" sz="3200" dirty="0" smtClean="0"/>
              <a:t>　　　</a:t>
            </a:r>
            <a:endParaRPr lang="en-US" altLang="ja-JP" sz="3200" dirty="0" smtClean="0"/>
          </a:p>
        </p:txBody>
      </p:sp>
    </p:spTree>
    <p:extLst>
      <p:ext uri="{BB962C8B-B14F-4D97-AF65-F5344CB8AC3E}">
        <p14:creationId xmlns:p14="http://schemas.microsoft.com/office/powerpoint/2010/main" val="727438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579450" y="-52573"/>
            <a:ext cx="791019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 smtClean="0"/>
              <a:t>各自治会（町内会）の活性化の課題</a:t>
            </a:r>
            <a:endParaRPr lang="ja-JP" altLang="en-US" sz="4000" dirty="0"/>
          </a:p>
          <a:p>
            <a:r>
              <a:rPr kumimoji="1" lang="ja-JP" altLang="en-US" sz="4000" dirty="0" smtClean="0"/>
              <a:t>　　　　</a:t>
            </a:r>
            <a:endParaRPr kumimoji="1" lang="ja-JP" altLang="en-US" sz="4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519922" y="1578687"/>
            <a:ext cx="26500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愛知学区</a:t>
            </a:r>
            <a:r>
              <a:rPr kumimoji="1" lang="en-US" altLang="ja-JP" sz="2400" dirty="0" smtClean="0"/>
              <a:t>17</a:t>
            </a:r>
            <a:r>
              <a:rPr kumimoji="1" lang="ja-JP" altLang="en-US" sz="2400" dirty="0" smtClean="0"/>
              <a:t>町内会</a:t>
            </a:r>
            <a:endParaRPr kumimoji="1" lang="ja-JP" altLang="en-US" sz="24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712473" y="2317065"/>
            <a:ext cx="277351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高齢化による</a:t>
            </a:r>
            <a:endParaRPr kumimoji="1" lang="en-US" altLang="ja-JP" sz="2400" dirty="0" smtClean="0"/>
          </a:p>
          <a:p>
            <a:r>
              <a:rPr lang="ja-JP" altLang="en-US" sz="2400" dirty="0"/>
              <a:t>　</a:t>
            </a:r>
            <a:r>
              <a:rPr lang="ja-JP" altLang="en-US" sz="2400" dirty="0" smtClean="0"/>
              <a:t>役員の成り手不足</a:t>
            </a:r>
            <a:endParaRPr lang="en-US" altLang="ja-JP" sz="2400" dirty="0" smtClean="0"/>
          </a:p>
          <a:p>
            <a:r>
              <a:rPr kumimoji="1" lang="ja-JP" altLang="en-US" sz="2400" dirty="0"/>
              <a:t>　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215355" y="1499092"/>
            <a:ext cx="32624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 smtClean="0"/>
              <a:t>非会員の豊成団地住民</a:t>
            </a:r>
            <a:endParaRPr kumimoji="1" lang="ja-JP" altLang="en-US" sz="2400" dirty="0"/>
          </a:p>
        </p:txBody>
      </p:sp>
      <p:sp>
        <p:nvSpPr>
          <p:cNvPr id="8" name="下矢印 7"/>
          <p:cNvSpPr/>
          <p:nvPr/>
        </p:nvSpPr>
        <p:spPr>
          <a:xfrm>
            <a:off x="1941409" y="2321878"/>
            <a:ext cx="527222" cy="116977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541803" y="3483705"/>
            <a:ext cx="37273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・</a:t>
            </a:r>
            <a:r>
              <a:rPr kumimoji="1" lang="en-US" altLang="ja-JP" sz="2400" dirty="0" smtClean="0"/>
              <a:t>17</a:t>
            </a:r>
            <a:r>
              <a:rPr kumimoji="1" lang="ja-JP" altLang="en-US" sz="2400" dirty="0" smtClean="0"/>
              <a:t>町内会の統廃合の推進</a:t>
            </a:r>
            <a:endParaRPr kumimoji="1" lang="ja-JP" altLang="en-US" sz="24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712473" y="4146232"/>
            <a:ext cx="35028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10</a:t>
            </a:r>
            <a:r>
              <a:rPr kumimoji="1" lang="ja-JP" altLang="en-US" sz="2400" dirty="0" smtClean="0"/>
              <a:t>町内程度に統廃合する</a:t>
            </a:r>
            <a:endParaRPr lang="en-US" altLang="ja-JP" sz="2400" dirty="0" smtClean="0"/>
          </a:p>
          <a:p>
            <a:r>
              <a:rPr kumimoji="1" lang="ja-JP" altLang="en-US" sz="2400" dirty="0"/>
              <a:t>　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548551" y="2202056"/>
            <a:ext cx="4559261" cy="4154984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学区との結びつきの強化を図る</a:t>
            </a:r>
            <a:endParaRPr lang="en-US" altLang="ja-JP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ja-JP" sz="2400" dirty="0" smtClean="0"/>
              <a:t>PTA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400" dirty="0" smtClean="0"/>
              <a:t>氏子（神明社・西宮まつり復活）</a:t>
            </a:r>
            <a:endParaRPr lang="en-US" altLang="ja-JP" sz="2400" dirty="0" smtClean="0"/>
          </a:p>
          <a:p>
            <a:r>
              <a:rPr lang="ja-JP" altLang="en-US" sz="2400" dirty="0"/>
              <a:t>　</a:t>
            </a:r>
            <a:r>
              <a:rPr lang="ja-JP" altLang="en-US" sz="2400" dirty="0" smtClean="0"/>
              <a:t>　　　</a:t>
            </a:r>
            <a:endParaRPr lang="en-US" altLang="ja-JP" sz="2400" dirty="0" smtClean="0"/>
          </a:p>
          <a:p>
            <a:r>
              <a:rPr lang="ja-JP" altLang="en-US" sz="2400" dirty="0"/>
              <a:t>　</a:t>
            </a:r>
            <a:r>
              <a:rPr lang="ja-JP" altLang="en-US" sz="2400" dirty="0" smtClean="0"/>
              <a:t>　　　　　</a:t>
            </a:r>
            <a:endParaRPr lang="en-US" altLang="ja-JP" sz="2400" dirty="0" smtClean="0"/>
          </a:p>
          <a:p>
            <a:r>
              <a:rPr lang="ja-JP" altLang="en-US" sz="2400" dirty="0"/>
              <a:t>　</a:t>
            </a:r>
            <a:r>
              <a:rPr lang="ja-JP" altLang="en-US" sz="2400" dirty="0" smtClean="0"/>
              <a:t>　　　あいちまつりの発展形</a:t>
            </a:r>
            <a:endParaRPr lang="en-US" altLang="ja-JP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ja-JP" altLang="en-US" sz="2400" dirty="0" smtClean="0"/>
              <a:t>民生・児童</a:t>
            </a:r>
            <a:endParaRPr kumimoji="1" lang="en-US" altLang="ja-JP" sz="2400" dirty="0" smtClean="0"/>
          </a:p>
          <a:p>
            <a:r>
              <a:rPr lang="ja-JP" altLang="en-US" sz="2400" dirty="0"/>
              <a:t>　</a:t>
            </a:r>
            <a:r>
              <a:rPr lang="ja-JP" altLang="en-US" sz="2400" dirty="0" smtClean="0"/>
              <a:t>　　　ふれあい・子育て</a:t>
            </a:r>
            <a:endParaRPr kumimoji="1" lang="en-US" altLang="ja-JP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ja-JP" altLang="en-US" sz="2400" dirty="0" smtClean="0"/>
              <a:t>子供会の復活</a:t>
            </a:r>
            <a:endParaRPr kumimoji="1" lang="en-US" altLang="ja-JP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400" dirty="0" smtClean="0"/>
              <a:t>その他</a:t>
            </a:r>
            <a:r>
              <a:rPr lang="ja-JP" altLang="en-US" sz="2400" dirty="0"/>
              <a:t>の</a:t>
            </a:r>
            <a:r>
              <a:rPr lang="ja-JP" altLang="en-US" sz="2400" dirty="0" smtClean="0"/>
              <a:t>イベント創生</a:t>
            </a:r>
            <a:endParaRPr kumimoji="1" lang="en-US" altLang="ja-JP" sz="2400" dirty="0" smtClean="0"/>
          </a:p>
          <a:p>
            <a:r>
              <a:rPr lang="ja-JP" altLang="en-US" sz="2400" dirty="0"/>
              <a:t>　</a:t>
            </a:r>
            <a:endParaRPr kumimoji="1" lang="ja-JP" altLang="en-US" sz="2400" dirty="0"/>
          </a:p>
        </p:txBody>
      </p:sp>
      <p:sp>
        <p:nvSpPr>
          <p:cNvPr id="12" name="左右矢印 11"/>
          <p:cNvSpPr/>
          <p:nvPr/>
        </p:nvSpPr>
        <p:spPr>
          <a:xfrm>
            <a:off x="4540057" y="1422575"/>
            <a:ext cx="1458097" cy="780305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連携</a:t>
            </a:r>
            <a:endParaRPr kumimoji="1" lang="ja-JP" altLang="en-US" dirty="0"/>
          </a:p>
        </p:txBody>
      </p:sp>
      <p:sp>
        <p:nvSpPr>
          <p:cNvPr id="13" name="屈折矢印 12"/>
          <p:cNvSpPr/>
          <p:nvPr/>
        </p:nvSpPr>
        <p:spPr>
          <a:xfrm rot="5400000">
            <a:off x="2202057" y="3982916"/>
            <a:ext cx="335031" cy="475076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下矢印 13"/>
          <p:cNvSpPr/>
          <p:nvPr/>
        </p:nvSpPr>
        <p:spPr>
          <a:xfrm>
            <a:off x="3405454" y="4610216"/>
            <a:ext cx="527222" cy="47434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719361" y="5225815"/>
            <a:ext cx="4031873" cy="954107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FF0000"/>
                </a:solidFill>
              </a:rPr>
              <a:t>新しい愛知学区の創生の</a:t>
            </a:r>
            <a:endParaRPr kumimoji="1" lang="en-US" altLang="ja-JP" sz="2800" dirty="0" smtClean="0">
              <a:solidFill>
                <a:srgbClr val="FF0000"/>
              </a:solidFill>
            </a:endParaRPr>
          </a:p>
          <a:p>
            <a:r>
              <a:rPr lang="ja-JP" altLang="en-US" sz="2800" dirty="0">
                <a:solidFill>
                  <a:srgbClr val="FF0000"/>
                </a:solidFill>
              </a:rPr>
              <a:t>為</a:t>
            </a:r>
            <a:r>
              <a:rPr lang="ja-JP" altLang="en-US" sz="2800" dirty="0" smtClean="0">
                <a:solidFill>
                  <a:srgbClr val="FF0000"/>
                </a:solidFill>
              </a:rPr>
              <a:t>の意見交換の場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16" name="上下矢印 15"/>
          <p:cNvSpPr/>
          <p:nvPr/>
        </p:nvSpPr>
        <p:spPr>
          <a:xfrm>
            <a:off x="8727538" y="3484553"/>
            <a:ext cx="300247" cy="467557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122216" y="4776081"/>
            <a:ext cx="1223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議論・意見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31336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2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 animBg="1"/>
      <p:bldP spid="9" grpId="0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477794" y="378940"/>
            <a:ext cx="11282384" cy="29854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目的（地域カ推進室）</a:t>
            </a:r>
            <a:endParaRPr kumimoji="1" lang="en-US" altLang="ja-JP" sz="4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3600" dirty="0" smtClean="0"/>
              <a:t>ICT</a:t>
            </a:r>
            <a:r>
              <a:rPr lang="ja-JP" altLang="en-US" sz="3600" dirty="0" smtClean="0"/>
              <a:t>を活用した地域活動支援モデル事業</a:t>
            </a:r>
            <a:endParaRPr lang="en-US" altLang="ja-JP" sz="3600" dirty="0" smtClean="0"/>
          </a:p>
          <a:p>
            <a:r>
              <a:rPr kumimoji="1" lang="ja-JP" altLang="en-US" sz="3600" dirty="0"/>
              <a:t>　</a:t>
            </a:r>
            <a:r>
              <a:rPr kumimoji="1" lang="ja-JP" altLang="en-US" sz="3600" dirty="0" smtClean="0"/>
              <a:t>　　地域活動への</a:t>
            </a:r>
            <a:r>
              <a:rPr kumimoji="1" lang="en-US" altLang="ja-JP" sz="3600" dirty="0" smtClean="0"/>
              <a:t>ICT</a:t>
            </a:r>
            <a:r>
              <a:rPr kumimoji="1" lang="ja-JP" altLang="en-US" sz="3600" dirty="0" smtClean="0"/>
              <a:t>導入（オンライン会議・電子回覧等）</a:t>
            </a:r>
            <a:endParaRPr kumimoji="1" lang="en-US" altLang="ja-JP" sz="3600" dirty="0" smtClean="0"/>
          </a:p>
          <a:p>
            <a:r>
              <a:rPr lang="ja-JP" altLang="en-US" sz="3600" dirty="0"/>
              <a:t>　</a:t>
            </a:r>
            <a:r>
              <a:rPr lang="ja-JP" altLang="en-US" sz="3600" dirty="0" smtClean="0"/>
              <a:t>　　（自治会）</a:t>
            </a:r>
            <a:endParaRPr lang="en-US" altLang="ja-JP" sz="3600" dirty="0" smtClean="0"/>
          </a:p>
          <a:p>
            <a:r>
              <a:rPr kumimoji="1" lang="ja-JP" altLang="en-US" sz="3600" dirty="0" smtClean="0"/>
              <a:t>　　　により自治会活動を</a:t>
            </a:r>
            <a:r>
              <a:rPr kumimoji="1" lang="ja-JP" altLang="en-US" sz="3600" dirty="0" smtClean="0">
                <a:solidFill>
                  <a:srgbClr val="FF0000"/>
                </a:solidFill>
              </a:rPr>
              <a:t>活性化</a:t>
            </a:r>
            <a:r>
              <a:rPr kumimoji="1" lang="ja-JP" altLang="en-US" sz="3600" dirty="0" smtClean="0"/>
              <a:t>させる</a:t>
            </a:r>
            <a:endParaRPr kumimoji="1" lang="ja-JP" altLang="en-US" sz="3600" dirty="0"/>
          </a:p>
        </p:txBody>
      </p:sp>
      <p:sp>
        <p:nvSpPr>
          <p:cNvPr id="2" name="下矢印 1"/>
          <p:cNvSpPr/>
          <p:nvPr/>
        </p:nvSpPr>
        <p:spPr>
          <a:xfrm>
            <a:off x="4679092" y="3381305"/>
            <a:ext cx="1037968" cy="87765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40260" y="4341340"/>
            <a:ext cx="11400878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kumimoji="1" lang="ja-JP" altLang="en-US" sz="2800" dirty="0" smtClean="0"/>
              <a:t>情報伝達</a:t>
            </a:r>
            <a:r>
              <a:rPr lang="ja-JP" altLang="en-US" sz="2800" dirty="0" smtClean="0"/>
              <a:t>のスピード化</a:t>
            </a:r>
            <a:endParaRPr lang="en-US" altLang="ja-JP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sz="2800" dirty="0" smtClean="0"/>
              <a:t>離れた場所での会議の実施・資料の閲覧（いつでも・どこでも・誰でも）</a:t>
            </a:r>
            <a:endParaRPr lang="en-US" altLang="ja-JP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kumimoji="1" lang="ja-JP" altLang="en-US" sz="2800" dirty="0" smtClean="0"/>
              <a:t>若年層への浸透・理解度を深める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433359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235674" y="179282"/>
            <a:ext cx="949023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dirty="0" smtClean="0">
                <a:solidFill>
                  <a:srgbClr val="FF0000"/>
                </a:solidFill>
              </a:rPr>
              <a:t>ICT</a:t>
            </a:r>
            <a:r>
              <a:rPr kumimoji="1" lang="ja-JP" altLang="en-US" sz="3600" dirty="0" smtClean="0">
                <a:solidFill>
                  <a:srgbClr val="FF0000"/>
                </a:solidFill>
              </a:rPr>
              <a:t>活用の事例（総務省</a:t>
            </a:r>
            <a:r>
              <a:rPr kumimoji="1" lang="en-US" altLang="ja-JP" sz="3600" dirty="0" smtClean="0">
                <a:solidFill>
                  <a:srgbClr val="FF0000"/>
                </a:solidFill>
              </a:rPr>
              <a:t>HP</a:t>
            </a:r>
            <a:r>
              <a:rPr kumimoji="1" lang="ja-JP" altLang="en-US" sz="3600" dirty="0" smtClean="0">
                <a:solidFill>
                  <a:srgbClr val="FF0000"/>
                </a:solidFill>
              </a:rPr>
              <a:t>より）</a:t>
            </a:r>
            <a:endParaRPr kumimoji="1" lang="en-US" altLang="ja-JP" sz="3600" dirty="0" smtClean="0">
              <a:solidFill>
                <a:srgbClr val="FF0000"/>
              </a:solidFill>
            </a:endParaRPr>
          </a:p>
          <a:p>
            <a:r>
              <a:rPr lang="en-US" altLang="ja-JP" sz="3600" dirty="0">
                <a:hlinkClick r:id="rId2"/>
              </a:rPr>
              <a:t>ICT</a:t>
            </a:r>
            <a:r>
              <a:rPr lang="ja-JP" altLang="en-US" sz="3600" dirty="0">
                <a:hlinkClick r:id="rId2"/>
              </a:rPr>
              <a:t>地域活性化ポータル｜総務省 </a:t>
            </a:r>
            <a:r>
              <a:rPr lang="en-US" altLang="ja-JP" sz="3600" dirty="0">
                <a:hlinkClick r:id="rId2"/>
              </a:rPr>
              <a:t>(soumu.go.jp)</a:t>
            </a:r>
            <a:endParaRPr kumimoji="1" lang="ja-JP" altLang="en-US" sz="36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09203" y="1830119"/>
            <a:ext cx="10931611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2400" dirty="0" err="1" smtClean="0"/>
              <a:t>IoT</a:t>
            </a:r>
            <a:r>
              <a:rPr lang="ja-JP" altLang="en-US" sz="2400" dirty="0" err="1"/>
              <a:t>、</a:t>
            </a:r>
            <a:r>
              <a:rPr lang="ja-JP" altLang="en-US" sz="2400" dirty="0"/>
              <a:t>データ</a:t>
            </a:r>
            <a:r>
              <a:rPr lang="ja-JP" altLang="en-US" sz="2400" dirty="0" smtClean="0"/>
              <a:t>活用</a:t>
            </a:r>
            <a:endParaRPr lang="en-US" altLang="ja-JP" sz="2400" dirty="0" smtClean="0"/>
          </a:p>
          <a:p>
            <a:r>
              <a:rPr lang="ja-JP" altLang="en-US" sz="2400" dirty="0"/>
              <a:t>　</a:t>
            </a:r>
            <a:r>
              <a:rPr lang="ja-JP" altLang="en-US" sz="2400" dirty="0" smtClean="0"/>
              <a:t>　　　電子資料・回覧・閲覧・ペーパーレス化</a:t>
            </a:r>
            <a:endParaRPr lang="en-US" altLang="ja-JP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2400" dirty="0" smtClean="0"/>
              <a:t>テレワーク</a:t>
            </a:r>
            <a:endParaRPr lang="en-US" altLang="ja-JP" sz="2400" dirty="0" smtClean="0"/>
          </a:p>
          <a:p>
            <a:r>
              <a:rPr lang="ja-JP" altLang="en-US" sz="2400" dirty="0"/>
              <a:t>　</a:t>
            </a:r>
            <a:r>
              <a:rPr lang="ja-JP" altLang="en-US" sz="2400" dirty="0" smtClean="0"/>
              <a:t>　　　</a:t>
            </a:r>
            <a:r>
              <a:rPr lang="en-US" altLang="ja-JP" sz="2400" dirty="0" smtClean="0"/>
              <a:t>TV</a:t>
            </a:r>
            <a:r>
              <a:rPr lang="ja-JP" altLang="en-US" sz="2400" dirty="0" smtClean="0"/>
              <a:t>（</a:t>
            </a:r>
            <a:r>
              <a:rPr lang="en-US" altLang="ja-JP" sz="2400" dirty="0" smtClean="0"/>
              <a:t>WEB</a:t>
            </a:r>
            <a:r>
              <a:rPr lang="ja-JP" altLang="en-US" sz="2400" dirty="0" smtClean="0"/>
              <a:t>）会議・雇用創生</a:t>
            </a:r>
            <a:endParaRPr lang="ja-JP" alt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2400" dirty="0" smtClean="0"/>
              <a:t>医療</a:t>
            </a:r>
            <a:r>
              <a:rPr lang="ja-JP" altLang="en-US" sz="2400" dirty="0"/>
              <a:t>・健康・</a:t>
            </a:r>
            <a:r>
              <a:rPr lang="ja-JP" altLang="en-US" sz="2400" dirty="0" smtClean="0"/>
              <a:t>介護</a:t>
            </a:r>
            <a:endParaRPr lang="en-US" altLang="ja-JP" sz="2400" dirty="0" smtClean="0"/>
          </a:p>
          <a:p>
            <a:r>
              <a:rPr lang="ja-JP" altLang="en-US" sz="2400" dirty="0"/>
              <a:t>　</a:t>
            </a:r>
            <a:r>
              <a:rPr lang="ja-JP" altLang="en-US" sz="2400" dirty="0" smtClean="0"/>
              <a:t>　　　在宅診療・遠隔救急医療・地域医療ネットワーク・高齢者見守り・介護支援</a:t>
            </a:r>
            <a:endParaRPr lang="ja-JP" alt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2400" dirty="0" smtClean="0"/>
              <a:t>教育・学習・人材</a:t>
            </a:r>
            <a:endParaRPr lang="en-US" altLang="ja-JP" sz="2400" dirty="0" smtClean="0"/>
          </a:p>
          <a:p>
            <a:r>
              <a:rPr lang="ja-JP" altLang="en-US" sz="2400" dirty="0"/>
              <a:t>　</a:t>
            </a:r>
            <a:r>
              <a:rPr lang="ja-JP" altLang="en-US" sz="2400" dirty="0" smtClean="0"/>
              <a:t>　　　コミュニティースクール・生涯学習</a:t>
            </a:r>
            <a:endParaRPr lang="ja-JP" alt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2400" dirty="0"/>
              <a:t>防災</a:t>
            </a:r>
          </a:p>
          <a:p>
            <a:r>
              <a:rPr lang="ja-JP" altLang="en-US" sz="2400" dirty="0" smtClean="0"/>
              <a:t>　　　　災害監視カメラ・緊急連絡網・地域防災</a:t>
            </a:r>
            <a:endParaRPr lang="ja-JP" alt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2400" dirty="0" smtClean="0"/>
              <a:t>地域産業支援</a:t>
            </a:r>
            <a:endParaRPr lang="en-US" altLang="ja-JP" sz="2400" dirty="0" smtClean="0"/>
          </a:p>
          <a:p>
            <a:r>
              <a:rPr lang="ja-JP" altLang="en-US" sz="2400" dirty="0"/>
              <a:t>　</a:t>
            </a:r>
            <a:r>
              <a:rPr lang="ja-JP" altLang="en-US" sz="2400" dirty="0" smtClean="0"/>
              <a:t>　　　農業・漁業・山林業・畜産業・観光業</a:t>
            </a:r>
            <a:endParaRPr lang="ja-JP" alt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631957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309816" y="123400"/>
            <a:ext cx="691978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2800" dirty="0" smtClean="0"/>
              <a:t>地域ニーズに合った活用</a:t>
            </a:r>
            <a:endParaRPr kumimoji="1" lang="en-US" altLang="ja-JP" sz="2800" dirty="0" smtClean="0"/>
          </a:p>
          <a:p>
            <a:r>
              <a:rPr lang="ja-JP" altLang="en-US" sz="2800" dirty="0"/>
              <a:t>　</a:t>
            </a:r>
            <a:r>
              <a:rPr lang="ja-JP" altLang="en-US" sz="2800" dirty="0" smtClean="0"/>
              <a:t>　　　　必要性から生まれたもの</a:t>
            </a:r>
            <a:endParaRPr lang="en-US" altLang="ja-JP" sz="2800" dirty="0" smtClean="0"/>
          </a:p>
          <a:p>
            <a:endParaRPr lang="en-US" altLang="ja-JP" sz="2800" dirty="0" smtClean="0"/>
          </a:p>
          <a:p>
            <a:r>
              <a:rPr lang="ja-JP" altLang="en-US" sz="2800" dirty="0"/>
              <a:t>　</a:t>
            </a:r>
            <a:endParaRPr lang="en-US" altLang="ja-JP" sz="2800" dirty="0" smtClean="0"/>
          </a:p>
          <a:p>
            <a:r>
              <a:rPr lang="ja-JP" altLang="en-US" sz="2800" dirty="0"/>
              <a:t>　</a:t>
            </a:r>
            <a:r>
              <a:rPr lang="ja-JP" altLang="en-US" sz="2800" dirty="0" smtClean="0"/>
              <a:t>　</a:t>
            </a:r>
            <a:r>
              <a:rPr lang="en-US" altLang="ja-JP" sz="2800" dirty="0" smtClean="0"/>
              <a:t>ICT</a:t>
            </a:r>
            <a:r>
              <a:rPr lang="ja-JP" altLang="en-US" sz="2800" dirty="0" smtClean="0"/>
              <a:t>を活用せざるを得ない実態</a:t>
            </a:r>
            <a:endParaRPr lang="en-US" altLang="ja-JP" sz="2800" dirty="0" smtClean="0"/>
          </a:p>
          <a:p>
            <a:r>
              <a:rPr kumimoji="1" lang="ja-JP" altLang="en-US" sz="2800" dirty="0"/>
              <a:t>　</a:t>
            </a:r>
            <a:r>
              <a:rPr kumimoji="1" lang="ja-JP" altLang="en-US" sz="2800" dirty="0" smtClean="0"/>
              <a:t>　　　　</a:t>
            </a:r>
            <a:endParaRPr kumimoji="1" lang="en-US" altLang="ja-JP" sz="2800" dirty="0" smtClean="0"/>
          </a:p>
          <a:p>
            <a:endParaRPr kumimoji="1" lang="en-US" altLang="ja-JP" sz="2800" dirty="0" smtClean="0"/>
          </a:p>
        </p:txBody>
      </p:sp>
      <p:sp>
        <p:nvSpPr>
          <p:cNvPr id="5" name="下矢印 4"/>
          <p:cNvSpPr/>
          <p:nvPr/>
        </p:nvSpPr>
        <p:spPr>
          <a:xfrm>
            <a:off x="3571103" y="1322741"/>
            <a:ext cx="420129" cy="42013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8" name="グループ化 7"/>
          <p:cNvGrpSpPr/>
          <p:nvPr/>
        </p:nvGrpSpPr>
        <p:grpSpPr>
          <a:xfrm>
            <a:off x="2883243" y="2545492"/>
            <a:ext cx="3554627" cy="1804086"/>
            <a:chOff x="4217772" y="3020379"/>
            <a:chExt cx="2792627" cy="1491048"/>
          </a:xfrm>
        </p:grpSpPr>
        <p:sp>
          <p:nvSpPr>
            <p:cNvPr id="7" name="額縁 6"/>
            <p:cNvSpPr/>
            <p:nvPr/>
          </p:nvSpPr>
          <p:spPr>
            <a:xfrm>
              <a:off x="4217772" y="3020379"/>
              <a:ext cx="2792627" cy="1491048"/>
            </a:xfrm>
            <a:prstGeom prst="bevel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4654378" y="3311098"/>
              <a:ext cx="2066591" cy="1200329"/>
            </a:xfrm>
            <a:prstGeom prst="rect">
              <a:avLst/>
            </a:prstGeom>
            <a:noFill/>
            <a:ln>
              <a:noFill/>
              <a:prstDash val="solid"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txBody>
            <a:bodyPr wrap="none" rtlCol="0">
              <a:spAutoFit/>
            </a:bodyPr>
            <a:lstStyle/>
            <a:p>
              <a:r>
                <a:rPr lang="ja-JP" altLang="en-US" dirty="0">
                  <a:solidFill>
                    <a:schemeClr val="bg1"/>
                  </a:solidFill>
                </a:rPr>
                <a:t>・過疎対策</a:t>
              </a:r>
              <a:endParaRPr lang="en-US" altLang="ja-JP" dirty="0">
                <a:solidFill>
                  <a:schemeClr val="bg1"/>
                </a:solidFill>
              </a:endParaRPr>
            </a:p>
            <a:p>
              <a:r>
                <a:rPr lang="ja-JP" altLang="en-US" dirty="0">
                  <a:solidFill>
                    <a:schemeClr val="bg1"/>
                  </a:solidFill>
                </a:rPr>
                <a:t>・高齢・少子化対策</a:t>
              </a:r>
              <a:endParaRPr lang="en-US" altLang="ja-JP" dirty="0">
                <a:solidFill>
                  <a:schemeClr val="bg1"/>
                </a:solidFill>
              </a:endParaRPr>
            </a:p>
            <a:p>
              <a:r>
                <a:rPr lang="ja-JP" altLang="en-US" dirty="0">
                  <a:solidFill>
                    <a:schemeClr val="bg1"/>
                  </a:solidFill>
                </a:rPr>
                <a:t>・</a:t>
              </a:r>
              <a:r>
                <a:rPr lang="ja-JP" altLang="en-US" dirty="0" smtClean="0">
                  <a:solidFill>
                    <a:schemeClr val="bg1"/>
                  </a:solidFill>
                </a:rPr>
                <a:t>働き手減少</a:t>
              </a:r>
              <a:r>
                <a:rPr lang="ja-JP" altLang="en-US" dirty="0"/>
                <a:t>　</a:t>
              </a:r>
            </a:p>
            <a:p>
              <a:endParaRPr kumimoji="1" lang="ja-JP" altLang="en-US" dirty="0"/>
            </a:p>
          </p:txBody>
        </p:sp>
      </p:grpSp>
      <p:sp>
        <p:nvSpPr>
          <p:cNvPr id="9" name="テキスト ボックス 8"/>
          <p:cNvSpPr txBox="1"/>
          <p:nvPr/>
        </p:nvSpPr>
        <p:spPr>
          <a:xfrm>
            <a:off x="3838832" y="4503854"/>
            <a:ext cx="69268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rgbClr val="FF0000"/>
                </a:solidFill>
              </a:rPr>
              <a:t>愛知学区のニーズと目的は何か？</a:t>
            </a:r>
            <a:endParaRPr kumimoji="1" lang="ja-JP" altLang="en-US" sz="3600" dirty="0">
              <a:solidFill>
                <a:srgbClr val="FF0000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349579" y="5010576"/>
            <a:ext cx="185178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/>
              <a:t>・</a:t>
            </a:r>
            <a:r>
              <a:rPr kumimoji="1" lang="en-US" altLang="ja-JP" sz="2000" dirty="0" smtClean="0"/>
              <a:t>WEB</a:t>
            </a:r>
            <a:r>
              <a:rPr kumimoji="1" lang="ja-JP" altLang="en-US" sz="2000" dirty="0" smtClean="0"/>
              <a:t>会議？</a:t>
            </a:r>
            <a:endParaRPr kumimoji="1" lang="en-US" altLang="ja-JP" sz="2000" dirty="0" smtClean="0"/>
          </a:p>
          <a:p>
            <a:r>
              <a:rPr kumimoji="1" lang="ja-JP" altLang="en-US" sz="2000" dirty="0" smtClean="0"/>
              <a:t>・電子回覧板？</a:t>
            </a:r>
            <a:endParaRPr kumimoji="1" lang="ja-JP" altLang="en-US" sz="20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42487" y="6191263"/>
            <a:ext cx="39917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何の目的で、なぜ必要なの？</a:t>
            </a:r>
            <a:endParaRPr kumimoji="1" lang="ja-JP" altLang="en-US" sz="24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242487" y="5745934"/>
            <a:ext cx="49664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単にツールを構築すれば良いのか？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251904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298357" y="1161535"/>
            <a:ext cx="43396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dirty="0"/>
              <a:t>自治会</a:t>
            </a:r>
            <a:r>
              <a:rPr lang="ja-JP" altLang="en-US" sz="3600" dirty="0" smtClean="0"/>
              <a:t>活動の</a:t>
            </a:r>
            <a:r>
              <a:rPr lang="ja-JP" altLang="en-US" sz="3600" dirty="0" smtClean="0">
                <a:solidFill>
                  <a:srgbClr val="FF0000"/>
                </a:solidFill>
              </a:rPr>
              <a:t>活性化</a:t>
            </a:r>
            <a:endParaRPr kumimoji="1" lang="ja-JP" altLang="en-US" sz="36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441621" y="453192"/>
            <a:ext cx="131318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FF0000"/>
                </a:solidFill>
              </a:rPr>
              <a:t>目的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188043" y="2133600"/>
            <a:ext cx="5118709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各コミュニティーの活性化</a:t>
            </a:r>
            <a:endParaRPr kumimoji="1" lang="en-US" altLang="ja-JP" sz="3600" dirty="0" smtClean="0"/>
          </a:p>
          <a:p>
            <a:endParaRPr lang="en-US" altLang="ja-JP" dirty="0"/>
          </a:p>
          <a:p>
            <a:endParaRPr kumimoji="1" lang="en-US" altLang="ja-JP" dirty="0" smtClean="0"/>
          </a:p>
          <a:p>
            <a:r>
              <a:rPr lang="ja-JP" altLang="en-US" sz="3600" dirty="0" smtClean="0"/>
              <a:t>連絡協</a:t>
            </a:r>
            <a:r>
              <a:rPr lang="ja-JP" altLang="en-US" sz="3600" dirty="0"/>
              <a:t>議会の活性化</a:t>
            </a:r>
            <a:endParaRPr lang="en-US" altLang="ja-JP" sz="3600" dirty="0"/>
          </a:p>
          <a:p>
            <a:endParaRPr kumimoji="1" lang="en-US" altLang="ja-JP" dirty="0" smtClean="0"/>
          </a:p>
        </p:txBody>
      </p:sp>
      <p:sp>
        <p:nvSpPr>
          <p:cNvPr id="7" name="下矢印 6"/>
          <p:cNvSpPr/>
          <p:nvPr/>
        </p:nvSpPr>
        <p:spPr>
          <a:xfrm>
            <a:off x="4599987" y="2778040"/>
            <a:ext cx="543697" cy="43660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957027" y="4100615"/>
            <a:ext cx="43733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u="sng" dirty="0" smtClean="0"/>
              <a:t>口頭・文書による連絡・報告</a:t>
            </a:r>
            <a:endParaRPr kumimoji="1" lang="ja-JP" altLang="en-US" sz="2800" u="sng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572653" y="5082746"/>
            <a:ext cx="55563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>
                <a:solidFill>
                  <a:srgbClr val="FF0000"/>
                </a:solidFill>
              </a:rPr>
              <a:t>WEB</a:t>
            </a:r>
            <a:r>
              <a:rPr kumimoji="1" lang="ja-JP" altLang="en-US" sz="3200" dirty="0" smtClean="0">
                <a:solidFill>
                  <a:srgbClr val="FF0000"/>
                </a:solidFill>
              </a:rPr>
              <a:t>化による情報・課題の共有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13" name="屈折矢印 12"/>
          <p:cNvSpPr/>
          <p:nvPr/>
        </p:nvSpPr>
        <p:spPr>
          <a:xfrm rot="5400000">
            <a:off x="3772930" y="4917989"/>
            <a:ext cx="827057" cy="667265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0723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 animBg="1"/>
      <p:bldP spid="9" grpId="0"/>
      <p:bldP spid="11" grpId="0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円/楕円 4"/>
          <p:cNvSpPr/>
          <p:nvPr/>
        </p:nvSpPr>
        <p:spPr>
          <a:xfrm>
            <a:off x="1668022" y="2596379"/>
            <a:ext cx="2901512" cy="282178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 smtClean="0"/>
              <a:t>区政協力委員</a:t>
            </a:r>
            <a:endParaRPr kumimoji="1" lang="ja-JP" altLang="en-US" sz="2400" dirty="0"/>
          </a:p>
        </p:txBody>
      </p:sp>
      <p:sp>
        <p:nvSpPr>
          <p:cNvPr id="6" name="円/楕円 5"/>
          <p:cNvSpPr/>
          <p:nvPr/>
        </p:nvSpPr>
        <p:spPr>
          <a:xfrm>
            <a:off x="6250761" y="2604234"/>
            <a:ext cx="2901512" cy="2821786"/>
          </a:xfrm>
          <a:prstGeom prst="ellipse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/>
              <a:t>各種団体</a:t>
            </a:r>
            <a:endParaRPr kumimoji="1" lang="ja-JP" altLang="en-US" sz="2400" dirty="0"/>
          </a:p>
        </p:txBody>
      </p:sp>
      <p:sp>
        <p:nvSpPr>
          <p:cNvPr id="19" name="円/楕円 18"/>
          <p:cNvSpPr/>
          <p:nvPr/>
        </p:nvSpPr>
        <p:spPr>
          <a:xfrm>
            <a:off x="1145059" y="2041633"/>
            <a:ext cx="8767751" cy="3971989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768126" y="2648399"/>
            <a:ext cx="3472932" cy="769441"/>
          </a:xfrm>
          <a:prstGeom prst="rect">
            <a:avLst/>
          </a:prstGeom>
          <a:solidFill>
            <a:schemeClr val="accent4"/>
          </a:solidFill>
          <a:ln w="762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 smtClean="0"/>
              <a:t>連絡協議会</a:t>
            </a:r>
            <a:endParaRPr kumimoji="1" lang="ja-JP" altLang="en-US" sz="44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145059" y="281130"/>
            <a:ext cx="62278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/>
              <a:t>愛知学区における</a:t>
            </a:r>
            <a:endParaRPr kumimoji="1" lang="en-US" altLang="ja-JP" sz="3600" dirty="0" smtClean="0"/>
          </a:p>
          <a:p>
            <a:r>
              <a:rPr lang="ja-JP" altLang="en-US" sz="3600" dirty="0" smtClean="0"/>
              <a:t>地域活動（コミュニティー）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357501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9" grpId="0" animBg="1"/>
      <p:bldP spid="20" grpId="0" animBg="1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63610" y="248178"/>
            <a:ext cx="62278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/>
              <a:t>愛知学区における</a:t>
            </a:r>
            <a:endParaRPr kumimoji="1" lang="en-US" altLang="ja-JP" sz="3600" dirty="0" smtClean="0"/>
          </a:p>
          <a:p>
            <a:r>
              <a:rPr lang="ja-JP" altLang="en-US" sz="3600" dirty="0" smtClean="0"/>
              <a:t>地域活動（コミュニティー）</a:t>
            </a:r>
            <a:endParaRPr kumimoji="1" lang="ja-JP" altLang="en-US" sz="3600" dirty="0"/>
          </a:p>
        </p:txBody>
      </p:sp>
      <p:sp>
        <p:nvSpPr>
          <p:cNvPr id="9" name="正方形/長方形 8"/>
          <p:cNvSpPr/>
          <p:nvPr/>
        </p:nvSpPr>
        <p:spPr>
          <a:xfrm>
            <a:off x="5826617" y="1773065"/>
            <a:ext cx="540402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2800" dirty="0" smtClean="0"/>
              <a:t>災害救助地区本部</a:t>
            </a:r>
            <a:endParaRPr lang="en-US" altLang="ja-JP" sz="2800" dirty="0" smtClean="0"/>
          </a:p>
          <a:p>
            <a:r>
              <a:rPr lang="ja-JP" altLang="en-US" sz="2800" dirty="0" smtClean="0"/>
              <a:t>　　自主防災会</a:t>
            </a:r>
            <a:endParaRPr lang="en-US" altLang="ja-JP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2800" dirty="0" smtClean="0"/>
              <a:t>あいちまつり実行委員会</a:t>
            </a:r>
            <a:endParaRPr lang="en-US" altLang="ja-JP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2800" dirty="0"/>
              <a:t>学区展実行委員会</a:t>
            </a:r>
            <a:endParaRPr lang="en-US" altLang="ja-JP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2800" dirty="0" smtClean="0"/>
              <a:t>成人式実行委員会</a:t>
            </a:r>
            <a:endParaRPr lang="en-US" altLang="ja-JP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2800" dirty="0" smtClean="0"/>
              <a:t>学区区政協力委員推薦会</a:t>
            </a:r>
            <a:endParaRPr lang="en-US" altLang="ja-JP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ja-JP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2800" dirty="0" smtClean="0"/>
              <a:t>その他</a:t>
            </a:r>
            <a:endParaRPr lang="en-US" altLang="ja-JP" sz="2800" dirty="0" smtClean="0"/>
          </a:p>
        </p:txBody>
      </p:sp>
      <p:sp>
        <p:nvSpPr>
          <p:cNvPr id="4" name="左中かっこ 3"/>
          <p:cNvSpPr/>
          <p:nvPr/>
        </p:nvSpPr>
        <p:spPr>
          <a:xfrm>
            <a:off x="4810897" y="1524000"/>
            <a:ext cx="774357" cy="4563762"/>
          </a:xfrm>
          <a:prstGeom prst="leftBrace">
            <a:avLst>
              <a:gd name="adj1" fmla="val 8333"/>
              <a:gd name="adj2" fmla="val 49819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円/楕円 10"/>
          <p:cNvSpPr/>
          <p:nvPr/>
        </p:nvSpPr>
        <p:spPr>
          <a:xfrm>
            <a:off x="1668022" y="2596379"/>
            <a:ext cx="2901512" cy="282178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 smtClean="0"/>
              <a:t>区政協力委員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732104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円/楕円 5"/>
          <p:cNvSpPr/>
          <p:nvPr/>
        </p:nvSpPr>
        <p:spPr>
          <a:xfrm>
            <a:off x="1299820" y="2626696"/>
            <a:ext cx="2901512" cy="2821786"/>
          </a:xfrm>
          <a:prstGeom prst="ellipse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/>
              <a:t>各種団体</a:t>
            </a:r>
            <a:endParaRPr kumimoji="1" lang="ja-JP" altLang="en-US" sz="24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63610" y="248178"/>
            <a:ext cx="62278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/>
              <a:t>愛知学区における</a:t>
            </a:r>
            <a:endParaRPr kumimoji="1" lang="en-US" altLang="ja-JP" sz="3600" dirty="0" smtClean="0"/>
          </a:p>
          <a:p>
            <a:r>
              <a:rPr lang="ja-JP" altLang="en-US" sz="3600" dirty="0" smtClean="0"/>
              <a:t>地域活動（コミュニティー）</a:t>
            </a:r>
            <a:endParaRPr kumimoji="1" lang="ja-JP" altLang="en-US" sz="3600" dirty="0"/>
          </a:p>
        </p:txBody>
      </p:sp>
      <p:sp>
        <p:nvSpPr>
          <p:cNvPr id="9" name="正方形/長方形 8"/>
          <p:cNvSpPr/>
          <p:nvPr/>
        </p:nvSpPr>
        <p:spPr>
          <a:xfrm>
            <a:off x="5848863" y="932806"/>
            <a:ext cx="5404022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2800" dirty="0" smtClean="0"/>
              <a:t>民生・児童委員会学区</a:t>
            </a:r>
            <a:endParaRPr lang="en-US" altLang="ja-JP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2800" dirty="0" smtClean="0"/>
              <a:t>保健環境委員会</a:t>
            </a:r>
            <a:endParaRPr lang="en-US" altLang="ja-JP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2800" dirty="0" smtClean="0"/>
              <a:t>ＰＴＡ（愛知小・長良中）</a:t>
            </a:r>
            <a:endParaRPr lang="en-US" altLang="ja-JP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2800" dirty="0" smtClean="0"/>
              <a:t>防犯協会</a:t>
            </a:r>
            <a:endParaRPr lang="en-US" altLang="ja-JP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2800" dirty="0" smtClean="0"/>
              <a:t>氏子会（神明社・西宮神社）</a:t>
            </a:r>
            <a:endParaRPr lang="en-US" altLang="ja-JP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2800" dirty="0" smtClean="0"/>
              <a:t>長寿会</a:t>
            </a:r>
            <a:endParaRPr lang="en-US" altLang="ja-JP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2800" dirty="0" smtClean="0"/>
              <a:t>消防団</a:t>
            </a:r>
            <a:endParaRPr lang="en-US" altLang="ja-JP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2800" dirty="0" smtClean="0"/>
              <a:t>女性会</a:t>
            </a:r>
            <a:endParaRPr lang="en-US" altLang="ja-JP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2800" dirty="0" smtClean="0"/>
              <a:t>スポーツ推進委員会</a:t>
            </a:r>
            <a:endParaRPr lang="en-US" altLang="ja-JP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2800" dirty="0" smtClean="0"/>
              <a:t>保護司会</a:t>
            </a:r>
            <a:endParaRPr lang="en-US" altLang="ja-JP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2800" dirty="0" smtClean="0"/>
              <a:t>補導委員会</a:t>
            </a:r>
            <a:endParaRPr lang="en-US" altLang="ja-JP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2800" dirty="0" smtClean="0"/>
              <a:t>おしゃべりサロン</a:t>
            </a:r>
            <a:endParaRPr lang="en-US" altLang="ja-JP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2800" dirty="0" smtClean="0"/>
              <a:t>その他</a:t>
            </a:r>
            <a:endParaRPr lang="en-US" altLang="ja-JP" sz="2800" dirty="0" smtClean="0"/>
          </a:p>
        </p:txBody>
      </p:sp>
      <p:sp>
        <p:nvSpPr>
          <p:cNvPr id="4" name="左中かっこ 3"/>
          <p:cNvSpPr/>
          <p:nvPr/>
        </p:nvSpPr>
        <p:spPr>
          <a:xfrm>
            <a:off x="4810897" y="1375719"/>
            <a:ext cx="774357" cy="5165123"/>
          </a:xfrm>
          <a:prstGeom prst="leftBrace">
            <a:avLst>
              <a:gd name="adj1" fmla="val 8333"/>
              <a:gd name="adj2" fmla="val 49819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3489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/>
          <p:nvPr/>
        </p:nvSpPr>
        <p:spPr>
          <a:xfrm>
            <a:off x="2380735" y="2996771"/>
            <a:ext cx="1906893" cy="16876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/>
              <a:t>役所・上部団体</a:t>
            </a:r>
            <a:endParaRPr kumimoji="1" lang="ja-JP" altLang="en-US" sz="1600" dirty="0"/>
          </a:p>
        </p:txBody>
      </p:sp>
      <p:sp>
        <p:nvSpPr>
          <p:cNvPr id="5" name="円/楕円 4"/>
          <p:cNvSpPr/>
          <p:nvPr/>
        </p:nvSpPr>
        <p:spPr>
          <a:xfrm>
            <a:off x="5620174" y="3044596"/>
            <a:ext cx="1906893" cy="1687619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 smtClean="0"/>
              <a:t>区政協力委員</a:t>
            </a:r>
            <a:endParaRPr kumimoji="1" lang="ja-JP" altLang="en-US" sz="2400" dirty="0"/>
          </a:p>
        </p:txBody>
      </p:sp>
      <p:sp>
        <p:nvSpPr>
          <p:cNvPr id="6" name="円/楕円 5"/>
          <p:cNvSpPr/>
          <p:nvPr/>
        </p:nvSpPr>
        <p:spPr>
          <a:xfrm>
            <a:off x="8631981" y="3049294"/>
            <a:ext cx="1906893" cy="1687619"/>
          </a:xfrm>
          <a:prstGeom prst="ellipse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/>
              <a:t>各種団体</a:t>
            </a:r>
            <a:endParaRPr kumimoji="1" lang="ja-JP" altLang="en-US" sz="2400" dirty="0"/>
          </a:p>
        </p:txBody>
      </p:sp>
      <p:grpSp>
        <p:nvGrpSpPr>
          <p:cNvPr id="26" name="グループ化 25"/>
          <p:cNvGrpSpPr/>
          <p:nvPr/>
        </p:nvGrpSpPr>
        <p:grpSpPr>
          <a:xfrm>
            <a:off x="4398972" y="3044596"/>
            <a:ext cx="1136870" cy="737181"/>
            <a:chOff x="4398972" y="3044596"/>
            <a:chExt cx="1136870" cy="737181"/>
          </a:xfrm>
        </p:grpSpPr>
        <p:sp>
          <p:nvSpPr>
            <p:cNvPr id="11" name="左矢印 10"/>
            <p:cNvSpPr/>
            <p:nvPr/>
          </p:nvSpPr>
          <p:spPr>
            <a:xfrm>
              <a:off x="4398972" y="3395600"/>
              <a:ext cx="710332" cy="386177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4557680" y="3044596"/>
              <a:ext cx="978162" cy="2885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書類提出</a:t>
              </a:r>
              <a:endParaRPr kumimoji="1" lang="ja-JP" altLang="en-US" dirty="0"/>
            </a:p>
          </p:txBody>
        </p:sp>
      </p:grpSp>
      <p:grpSp>
        <p:nvGrpSpPr>
          <p:cNvPr id="3" name="グループ化 2"/>
          <p:cNvGrpSpPr/>
          <p:nvPr/>
        </p:nvGrpSpPr>
        <p:grpSpPr>
          <a:xfrm>
            <a:off x="2980734" y="1438976"/>
            <a:ext cx="7010723" cy="1352686"/>
            <a:chOff x="2980734" y="1438976"/>
            <a:chExt cx="7010723" cy="1352686"/>
          </a:xfrm>
        </p:grpSpPr>
        <p:sp>
          <p:nvSpPr>
            <p:cNvPr id="10" name="下カーブ矢印 9"/>
            <p:cNvSpPr/>
            <p:nvPr/>
          </p:nvSpPr>
          <p:spPr>
            <a:xfrm>
              <a:off x="2980734" y="1438976"/>
              <a:ext cx="7010723" cy="1352686"/>
            </a:xfrm>
            <a:prstGeom prst="curvedDownArrow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5562485" y="1644937"/>
              <a:ext cx="1229058" cy="2885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 smtClean="0"/>
                <a:t>通達・依頼</a:t>
              </a:r>
              <a:endParaRPr kumimoji="1" lang="ja-JP" altLang="en-US" dirty="0"/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6093380" y="1895499"/>
              <a:ext cx="1215909" cy="2885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パンフ・書類</a:t>
              </a:r>
              <a:endParaRPr kumimoji="1" lang="ja-JP" altLang="en-US" dirty="0"/>
            </a:p>
          </p:txBody>
        </p:sp>
      </p:grpSp>
      <p:grpSp>
        <p:nvGrpSpPr>
          <p:cNvPr id="2" name="グループ化 1"/>
          <p:cNvGrpSpPr/>
          <p:nvPr/>
        </p:nvGrpSpPr>
        <p:grpSpPr>
          <a:xfrm>
            <a:off x="3467994" y="2050422"/>
            <a:ext cx="3156280" cy="844220"/>
            <a:chOff x="3467994" y="2050422"/>
            <a:chExt cx="3156280" cy="844220"/>
          </a:xfrm>
        </p:grpSpPr>
        <p:sp>
          <p:nvSpPr>
            <p:cNvPr id="8" name="下カーブ矢印 7"/>
            <p:cNvSpPr/>
            <p:nvPr/>
          </p:nvSpPr>
          <p:spPr>
            <a:xfrm>
              <a:off x="3467994" y="2050422"/>
              <a:ext cx="3156280" cy="844220"/>
            </a:xfrm>
            <a:prstGeom prst="curvedDownArrow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4306784" y="2309845"/>
              <a:ext cx="1229058" cy="2885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 smtClean="0"/>
                <a:t>通達・依頼</a:t>
              </a:r>
              <a:endParaRPr kumimoji="1" lang="ja-JP" altLang="en-US" dirty="0"/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4807193" y="2579182"/>
              <a:ext cx="1215909" cy="2885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パンフ・書類</a:t>
              </a:r>
              <a:endParaRPr kumimoji="1" lang="ja-JP" altLang="en-US" dirty="0"/>
            </a:p>
          </p:txBody>
        </p:sp>
      </p:grpSp>
      <p:grpSp>
        <p:nvGrpSpPr>
          <p:cNvPr id="44" name="グループ化 43"/>
          <p:cNvGrpSpPr/>
          <p:nvPr/>
        </p:nvGrpSpPr>
        <p:grpSpPr>
          <a:xfrm>
            <a:off x="5276480" y="2712820"/>
            <a:ext cx="5762224" cy="2375519"/>
            <a:chOff x="5276480" y="2712820"/>
            <a:chExt cx="5762224" cy="2375519"/>
          </a:xfrm>
        </p:grpSpPr>
        <p:sp>
          <p:nvSpPr>
            <p:cNvPr id="19" name="円/楕円 18"/>
            <p:cNvSpPr/>
            <p:nvPr/>
          </p:nvSpPr>
          <p:spPr>
            <a:xfrm>
              <a:off x="5276480" y="2712820"/>
              <a:ext cx="5762224" cy="2375519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6858917" y="2801873"/>
              <a:ext cx="2987948" cy="726785"/>
            </a:xfrm>
            <a:prstGeom prst="rect">
              <a:avLst/>
            </a:prstGeom>
            <a:solidFill>
              <a:schemeClr val="accent4"/>
            </a:solidFill>
            <a:ln w="76200">
              <a:solidFill>
                <a:srgbClr val="7030A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4400" dirty="0" smtClean="0"/>
                <a:t>連絡協議会</a:t>
              </a:r>
              <a:endParaRPr kumimoji="1" lang="ja-JP" altLang="en-US" sz="4400" dirty="0"/>
            </a:p>
          </p:txBody>
        </p:sp>
      </p:grpSp>
      <p:grpSp>
        <p:nvGrpSpPr>
          <p:cNvPr id="39" name="グループ化 38"/>
          <p:cNvGrpSpPr/>
          <p:nvPr/>
        </p:nvGrpSpPr>
        <p:grpSpPr>
          <a:xfrm>
            <a:off x="7550690" y="3859776"/>
            <a:ext cx="978162" cy="671088"/>
            <a:chOff x="7590443" y="3767832"/>
            <a:chExt cx="978162" cy="671088"/>
          </a:xfrm>
        </p:grpSpPr>
        <p:sp>
          <p:nvSpPr>
            <p:cNvPr id="15" name="テキスト ボックス 14"/>
            <p:cNvSpPr txBox="1"/>
            <p:nvPr/>
          </p:nvSpPr>
          <p:spPr>
            <a:xfrm>
              <a:off x="7590443" y="4150359"/>
              <a:ext cx="978162" cy="2885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口頭報告</a:t>
              </a:r>
              <a:endParaRPr kumimoji="1" lang="ja-JP" altLang="en-US" dirty="0"/>
            </a:p>
          </p:txBody>
        </p:sp>
        <p:sp>
          <p:nvSpPr>
            <p:cNvPr id="21" name="左矢印 20"/>
            <p:cNvSpPr/>
            <p:nvPr/>
          </p:nvSpPr>
          <p:spPr>
            <a:xfrm>
              <a:off x="7687006" y="3767832"/>
              <a:ext cx="710332" cy="386177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2" name="テキスト ボックス 21"/>
          <p:cNvSpPr txBox="1"/>
          <p:nvPr/>
        </p:nvSpPr>
        <p:spPr>
          <a:xfrm>
            <a:off x="1080288" y="100395"/>
            <a:ext cx="62278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/>
              <a:t>愛知学区における</a:t>
            </a:r>
            <a:endParaRPr kumimoji="1" lang="en-US" altLang="ja-JP" sz="3600" dirty="0" smtClean="0"/>
          </a:p>
          <a:p>
            <a:r>
              <a:rPr lang="ja-JP" altLang="en-US" sz="3600" dirty="0" smtClean="0"/>
              <a:t>地域活動（コミュニティー）</a:t>
            </a:r>
            <a:endParaRPr kumimoji="1" lang="ja-JP" altLang="en-US" sz="3600" dirty="0"/>
          </a:p>
        </p:txBody>
      </p:sp>
      <p:grpSp>
        <p:nvGrpSpPr>
          <p:cNvPr id="25" name="グループ化 24"/>
          <p:cNvGrpSpPr/>
          <p:nvPr/>
        </p:nvGrpSpPr>
        <p:grpSpPr>
          <a:xfrm>
            <a:off x="4557680" y="4215535"/>
            <a:ext cx="3186407" cy="947398"/>
            <a:chOff x="4023651" y="5191595"/>
            <a:chExt cx="3186407" cy="947398"/>
          </a:xfrm>
        </p:grpSpPr>
        <p:pic>
          <p:nvPicPr>
            <p:cNvPr id="7" name="図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23651" y="5305168"/>
              <a:ext cx="833825" cy="833825"/>
            </a:xfrm>
            <a:prstGeom prst="rect">
              <a:avLst/>
            </a:prstGeom>
          </p:spPr>
        </p:pic>
        <p:pic>
          <p:nvPicPr>
            <p:cNvPr id="9" name="図 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96714" y="5305167"/>
              <a:ext cx="833825" cy="833825"/>
            </a:xfrm>
            <a:prstGeom prst="rect">
              <a:avLst/>
            </a:prstGeom>
          </p:spPr>
        </p:pic>
        <p:pic>
          <p:nvPicPr>
            <p:cNvPr id="12" name="図 11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75094" y="5280162"/>
              <a:ext cx="811045" cy="858830"/>
            </a:xfrm>
            <a:prstGeom prst="rect">
              <a:avLst/>
            </a:prstGeom>
          </p:spPr>
        </p:pic>
        <p:pic>
          <p:nvPicPr>
            <p:cNvPr id="23" name="図 22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87798" y="5226592"/>
              <a:ext cx="864586" cy="866105"/>
            </a:xfrm>
            <a:prstGeom prst="rect">
              <a:avLst/>
            </a:prstGeom>
          </p:spPr>
        </p:pic>
        <p:pic>
          <p:nvPicPr>
            <p:cNvPr id="24" name="図 23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09227" y="5191595"/>
              <a:ext cx="800831" cy="936098"/>
            </a:xfrm>
            <a:prstGeom prst="rect">
              <a:avLst/>
            </a:prstGeom>
          </p:spPr>
        </p:pic>
      </p:grpSp>
      <p:grpSp>
        <p:nvGrpSpPr>
          <p:cNvPr id="42" name="グループ化 41"/>
          <p:cNvGrpSpPr/>
          <p:nvPr/>
        </p:nvGrpSpPr>
        <p:grpSpPr>
          <a:xfrm>
            <a:off x="4364422" y="5315156"/>
            <a:ext cx="3450838" cy="467697"/>
            <a:chOff x="4364422" y="5315156"/>
            <a:chExt cx="3450838" cy="467697"/>
          </a:xfrm>
        </p:grpSpPr>
        <p:sp>
          <p:nvSpPr>
            <p:cNvPr id="31" name="下矢印 30"/>
            <p:cNvSpPr/>
            <p:nvPr/>
          </p:nvSpPr>
          <p:spPr>
            <a:xfrm rot="1299712">
              <a:off x="4364422" y="5346685"/>
              <a:ext cx="589033" cy="424984"/>
            </a:xfrm>
            <a:prstGeom prst="downArrow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32" name="下矢印 31"/>
            <p:cNvSpPr/>
            <p:nvPr/>
          </p:nvSpPr>
          <p:spPr>
            <a:xfrm>
              <a:off x="5512721" y="5335501"/>
              <a:ext cx="532697" cy="447352"/>
            </a:xfrm>
            <a:prstGeom prst="downArrow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下矢印 32"/>
            <p:cNvSpPr/>
            <p:nvPr/>
          </p:nvSpPr>
          <p:spPr>
            <a:xfrm rot="19195114">
              <a:off x="7310392" y="5315156"/>
              <a:ext cx="504868" cy="394006"/>
            </a:xfrm>
            <a:prstGeom prst="downArrow">
              <a:avLst>
                <a:gd name="adj1" fmla="val 50000"/>
                <a:gd name="adj2" fmla="val 20585"/>
              </a:avLst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下矢印 33"/>
            <p:cNvSpPr/>
            <p:nvPr/>
          </p:nvSpPr>
          <p:spPr>
            <a:xfrm>
              <a:off x="6387441" y="5335501"/>
              <a:ext cx="532697" cy="447352"/>
            </a:xfrm>
            <a:prstGeom prst="downArrow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5" name="グループ化 44"/>
          <p:cNvGrpSpPr/>
          <p:nvPr/>
        </p:nvGrpSpPr>
        <p:grpSpPr>
          <a:xfrm>
            <a:off x="1942153" y="5160974"/>
            <a:ext cx="2230023" cy="497219"/>
            <a:chOff x="1942153" y="5160974"/>
            <a:chExt cx="2230023" cy="497219"/>
          </a:xfrm>
        </p:grpSpPr>
        <p:sp>
          <p:nvSpPr>
            <p:cNvPr id="35" name="テキスト ボックス 34"/>
            <p:cNvSpPr txBox="1"/>
            <p:nvPr/>
          </p:nvSpPr>
          <p:spPr>
            <a:xfrm>
              <a:off x="1942153" y="5160974"/>
              <a:ext cx="877163" cy="36933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回覧板</a:t>
              </a:r>
              <a:endParaRPr kumimoji="1" lang="ja-JP" altLang="en-US" dirty="0"/>
            </a:p>
          </p:txBody>
        </p:sp>
        <p:sp>
          <p:nvSpPr>
            <p:cNvPr id="40" name="テキスト ボックス 39"/>
            <p:cNvSpPr txBox="1"/>
            <p:nvPr/>
          </p:nvSpPr>
          <p:spPr>
            <a:xfrm>
              <a:off x="2794876" y="5288861"/>
              <a:ext cx="13773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パンフ・書類</a:t>
              </a:r>
              <a:endParaRPr kumimoji="1" lang="ja-JP" altLang="en-US" dirty="0"/>
            </a:p>
          </p:txBody>
        </p:sp>
      </p:grpSp>
      <p:grpSp>
        <p:nvGrpSpPr>
          <p:cNvPr id="43" name="グループ化 42"/>
          <p:cNvGrpSpPr/>
          <p:nvPr/>
        </p:nvGrpSpPr>
        <p:grpSpPr>
          <a:xfrm>
            <a:off x="840259" y="5782853"/>
            <a:ext cx="10380605" cy="776692"/>
            <a:chOff x="840259" y="5782853"/>
            <a:chExt cx="10380605" cy="776692"/>
          </a:xfrm>
        </p:grpSpPr>
        <p:grpSp>
          <p:nvGrpSpPr>
            <p:cNvPr id="30" name="グループ化 29"/>
            <p:cNvGrpSpPr/>
            <p:nvPr/>
          </p:nvGrpSpPr>
          <p:grpSpPr>
            <a:xfrm>
              <a:off x="2181803" y="5782853"/>
              <a:ext cx="9039061" cy="776692"/>
              <a:chOff x="2295155" y="5563070"/>
              <a:chExt cx="9039061" cy="776692"/>
            </a:xfrm>
          </p:grpSpPr>
          <p:pic>
            <p:nvPicPr>
              <p:cNvPr id="27" name="図 26"/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95155" y="5564338"/>
                <a:ext cx="2981325" cy="742950"/>
              </a:xfrm>
              <a:prstGeom prst="rect">
                <a:avLst/>
              </a:prstGeom>
            </p:spPr>
          </p:pic>
          <p:pic>
            <p:nvPicPr>
              <p:cNvPr id="28" name="図 27"/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76480" y="5596812"/>
                <a:ext cx="2981325" cy="742950"/>
              </a:xfrm>
              <a:prstGeom prst="rect">
                <a:avLst/>
              </a:prstGeom>
            </p:spPr>
          </p:pic>
          <p:pic>
            <p:nvPicPr>
              <p:cNvPr id="29" name="図 28"/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352891" y="5563070"/>
                <a:ext cx="2981325" cy="742950"/>
              </a:xfrm>
              <a:prstGeom prst="rect">
                <a:avLst/>
              </a:prstGeom>
            </p:spPr>
          </p:pic>
        </p:grpSp>
        <p:sp>
          <p:nvSpPr>
            <p:cNvPr id="41" name="テキスト ボックス 40"/>
            <p:cNvSpPr txBox="1"/>
            <p:nvPr/>
          </p:nvSpPr>
          <p:spPr>
            <a:xfrm>
              <a:off x="840259" y="6145427"/>
              <a:ext cx="11079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町内各戸</a:t>
              </a:r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619426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22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15274</TotalTime>
  <Words>568</Words>
  <Application>Microsoft Office PowerPoint</Application>
  <PresentationFormat>ワイド画面</PresentationFormat>
  <Paragraphs>228</Paragraphs>
  <Slides>17</Slides>
  <Notes>8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17</vt:i4>
      </vt:variant>
    </vt:vector>
  </HeadingPairs>
  <TitlesOfParts>
    <vt:vector size="24" baseType="lpstr">
      <vt:lpstr>Meiryo UI</vt:lpstr>
      <vt:lpstr>ＭＳ Ｐゴシック</vt:lpstr>
      <vt:lpstr>UD デジタル 教科書体 NK-B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加藤 茂樹</dc:creator>
  <cp:lastModifiedBy>加藤 茂樹</cp:lastModifiedBy>
  <cp:revision>86</cp:revision>
  <dcterms:created xsi:type="dcterms:W3CDTF">2021-09-20T02:45:09Z</dcterms:created>
  <dcterms:modified xsi:type="dcterms:W3CDTF">2021-11-12T08:49:01Z</dcterms:modified>
</cp:coreProperties>
</file>